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48"/>
  </p:notesMasterIdLst>
  <p:sldIdLst>
    <p:sldId id="259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326" r:id="rId34"/>
    <p:sldId id="327" r:id="rId35"/>
    <p:sldId id="328" r:id="rId36"/>
    <p:sldId id="329" r:id="rId37"/>
    <p:sldId id="330" r:id="rId38"/>
    <p:sldId id="331" r:id="rId39"/>
    <p:sldId id="332" r:id="rId40"/>
    <p:sldId id="333" r:id="rId41"/>
    <p:sldId id="334" r:id="rId42"/>
    <p:sldId id="335" r:id="rId43"/>
    <p:sldId id="336" r:id="rId44"/>
    <p:sldId id="338" r:id="rId45"/>
    <p:sldId id="337" r:id="rId46"/>
    <p:sldId id="294" r:id="rId4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85"/>
    <p:restoredTop sz="93978"/>
  </p:normalViewPr>
  <p:slideViewPr>
    <p:cSldViewPr>
      <p:cViewPr varScale="1">
        <p:scale>
          <a:sx n="83" d="100"/>
          <a:sy n="83" d="100"/>
        </p:scale>
        <p:origin x="1704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2B1D6-8B29-4576-8BF9-C029168734D1}" type="datetimeFigureOut">
              <a:rPr lang="zh-CN" altLang="en-US" smtClean="0"/>
              <a:t>2019/9/2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5B0B3-4BDA-47AE-8AAF-04CE7632D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5944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EC01EA-BED1-4B3F-88CD-0DD88231665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4F7C2F-BCBD-A149-8F90-21DECE8FB1A6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E44C44-03C6-46DE-AD22-8F2E4D9C083D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8CD7A6-1B93-9844-850A-7A754EAB083E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D164C4-7FD6-4C12-BF0C-760DA1E4CC06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5F886C-0A22-6F4D-BC08-A1674DBCDE43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A7A0A2-59A1-4280-8BD0-4964717E7613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9122E1-BD46-574B-9943-26C68811A002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8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68761"/>
            <a:ext cx="4040188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988842"/>
            <a:ext cx="4040188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268761"/>
            <a:ext cx="4041775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988842"/>
            <a:ext cx="4041775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0FB6F5-84EC-4E0D-8BF3-115F21188C2E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8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9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3E8BE7-6E3E-B64D-A23E-8CEB690E7C2B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D22AB1-BFF8-499F-8443-9B2E7839B4F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CA681B-4702-CB4A-9A29-560E57031AB1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950706-ECF1-4318-B99A-90D45C6AA0BB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3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646815-98F3-E14D-9C5E-D0E4A86CE9AC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Arial" charset="0"/>
              </a:rPr>
              <a:t>单击此处编辑母版标题样式</a:t>
            </a:r>
          </a:p>
        </p:txBody>
      </p:sp>
      <p:sp>
        <p:nvSpPr>
          <p:cNvPr id="1027" name="文本占位符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4910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>
                <a:sym typeface="Times New Roman" charset="0"/>
              </a:rPr>
              <a:t>单击此处编辑母版文本样式</a:t>
            </a:r>
            <a:endParaRPr lang="zh-CN" dirty="0">
              <a:sym typeface="Times New Roman" charset="0"/>
            </a:endParaRPr>
          </a:p>
          <a:p>
            <a:pPr lvl="1"/>
            <a:r>
              <a:rPr lang="zh-CN" altLang="en-US" dirty="0">
                <a:sym typeface="Times New Roman" charset="0"/>
              </a:rPr>
              <a:t>第二级</a:t>
            </a:r>
            <a:endParaRPr lang="zh-CN" dirty="0">
              <a:sym typeface="Times New Roman" charset="0"/>
            </a:endParaRPr>
          </a:p>
          <a:p>
            <a:pPr lvl="2"/>
            <a:r>
              <a:rPr lang="zh-CN" altLang="en-US" dirty="0">
                <a:sym typeface="Times New Roman" charset="0"/>
              </a:rPr>
              <a:t>第三级</a:t>
            </a:r>
            <a:endParaRPr lang="zh-CN" dirty="0">
              <a:sym typeface="Times New Roman" charset="0"/>
            </a:endParaRPr>
          </a:p>
          <a:p>
            <a:pPr lvl="3"/>
            <a:r>
              <a:rPr lang="zh-CN" altLang="en-US" dirty="0">
                <a:sym typeface="Times New Roman" charset="0"/>
              </a:rPr>
              <a:t>第四级</a:t>
            </a:r>
            <a:endParaRPr lang="zh-CN" dirty="0">
              <a:sym typeface="Times New Roman" charset="0"/>
            </a:endParaRPr>
          </a:p>
          <a:p>
            <a:pPr lvl="4"/>
            <a:r>
              <a:rPr lang="zh-CN" altLang="en-US" dirty="0">
                <a:sym typeface="Times New Roman" charset="0"/>
              </a:rPr>
              <a:t>第五级</a:t>
            </a:r>
          </a:p>
        </p:txBody>
      </p:sp>
      <p:sp>
        <p:nvSpPr>
          <p:cNvPr id="1028" name="日期占位符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400800" y="6356350"/>
            <a:ext cx="228917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7A33CCD-C3E4-46B0-B1A7-A615C45AAD83}" type="datetime1">
              <a:rPr lang="zh-CN" altLang="en-US" smtClean="0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29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8775" y="6356350"/>
            <a:ext cx="3505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chemeClr val="tx2"/>
                </a:solidFill>
                <a:latin typeface="+mn-lt"/>
                <a:ea typeface="MS PMincho" pitchFamily="18" charset="-128"/>
                <a:cs typeface="+mn-cs"/>
                <a:sym typeface="Times New Roman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1030" name="灯片编号占位符 2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12775" y="6356350"/>
            <a:ext cx="1981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A699BF4-CA54-C245-A21A-8FEB3FE020E5}" type="slidenum">
              <a:rPr lang="en-US" altLang="zh-CN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31" name="直接连接符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032" name="直接连接符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033" name="等腰三角形 9"/>
          <p:cNvSpPr>
            <a:spLocks noChangeAspect="1" noChangeArrowheads="1"/>
          </p:cNvSpPr>
          <p:nvPr/>
        </p:nvSpPr>
        <p:spPr bwMode="auto"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FFFFFF"/>
              </a:solidFill>
              <a:latin typeface="Times New Roman" pitchFamily="18" charset="0"/>
              <a:cs typeface="Times New Roman" pitchFamily="18" charset="0"/>
              <a:sym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0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anose="020B0502020104020203" pitchFamily="34" charset="0"/>
          <a:ea typeface="+mn-ea"/>
          <a:cs typeface="微软雅黑" charset="0"/>
          <a:sym typeface="Arial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9pPr>
    </p:titleStyle>
    <p:bodyStyle>
      <a:lvl1pPr marL="273050" indent="-273050" algn="l" defTabSz="0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charset="0"/>
        <a:buChar char=""/>
        <a:defRPr kumimoji="1" sz="2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1pPr>
      <a:lvl2pPr marL="547688" indent="-271463" algn="l" defTabSz="0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charset="0"/>
        <a:buChar char=""/>
        <a:defRPr kumimoji="1" sz="2300">
          <a:solidFill>
            <a:schemeClr val="tx2"/>
          </a:solidFill>
          <a:latin typeface="+mn-lt"/>
          <a:ea typeface="+mn-ea"/>
          <a:cs typeface="微软雅黑" charset="0"/>
          <a:sym typeface="Times New Roman" charset="0"/>
        </a:defRPr>
      </a:lvl2pPr>
      <a:lvl3pPr marL="822325" indent="-228600" algn="l" defTabSz="0" rtl="0" eaLnBrk="0" fontAlgn="base" hangingPunct="0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charset="0"/>
        <a:buChar char="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3pPr>
      <a:lvl4pPr marL="1096963" indent="-227013" algn="l" defTabSz="0" rtl="0" eaLnBrk="0" fontAlgn="base" hangingPunct="0">
        <a:spcBef>
          <a:spcPts val="400"/>
        </a:spcBef>
        <a:spcAft>
          <a:spcPct val="0"/>
        </a:spcAft>
        <a:buClr>
          <a:srgbClr val="8BA2B4"/>
        </a:buClr>
        <a:buSzPct val="70000"/>
        <a:buFont typeface="Wingdings" charset="0"/>
        <a:buChar char="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4pPr>
      <a:lvl5pPr marL="13716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charset="0"/>
        <a:buChar char=""/>
        <a:defRPr kumimoji="1" sz="1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5pPr>
      <a:lvl6pPr marL="18288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6pPr>
      <a:lvl7pPr marL="22860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7pPr>
      <a:lvl8pPr marL="27432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8pPr>
      <a:lvl9pPr marL="32004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zh-CN" b="1" dirty="0"/>
              <a:t>2019</a:t>
            </a:r>
            <a:r>
              <a:rPr lang="zh-CN" altLang="en-US" b="1" dirty="0"/>
              <a:t>年秋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4F7C2F-BCBD-A149-8F90-21DECE8FB1A6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标题 1"/>
          <p:cNvSpPr>
            <a:spLocks noGrp="1" noChangeArrowheads="1"/>
          </p:cNvSpPr>
          <p:nvPr>
            <p:ph type="ctrTitle"/>
          </p:nvPr>
        </p:nvSpPr>
        <p:spPr/>
        <p:txBody>
          <a:bodyPr anchor="ctr"/>
          <a:lstStyle/>
          <a:p>
            <a:pPr algn="ctr" eaLnBrk="1" hangingPunct="1"/>
            <a:r>
              <a:rPr kumimoji="0" lang="zh-CN" altLang="en-US" sz="3600" b="1" dirty="0">
                <a:solidFill>
                  <a:srgbClr val="0000FF"/>
                </a:solidFill>
                <a:latin typeface="微软雅黑" charset="0"/>
                <a:ea typeface="微软雅黑" charset="0"/>
              </a:rPr>
              <a:t>课程总结</a:t>
            </a:r>
          </a:p>
        </p:txBody>
      </p:sp>
      <p:cxnSp>
        <p:nvCxnSpPr>
          <p:cNvPr id="10" name="直接连接符 20"/>
          <p:cNvCxnSpPr>
            <a:cxnSpLocks noChangeShapeType="1"/>
          </p:cNvCxnSpPr>
          <p:nvPr/>
        </p:nvCxnSpPr>
        <p:spPr bwMode="auto">
          <a:xfrm flipV="1">
            <a:off x="971600" y="5354166"/>
            <a:ext cx="7272337" cy="190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>
            <a:outerShdw blurRad="88900" dist="127000" algn="l" rotWithShape="0">
              <a:srgbClr val="000000">
                <a:alpha val="39999"/>
              </a:srgbClr>
            </a:outerShdw>
          </a:effectLst>
        </p:spPr>
      </p:cxnSp>
      <p:sp>
        <p:nvSpPr>
          <p:cNvPr id="11" name="标题 1"/>
          <p:cNvSpPr txBox="1">
            <a:spLocks noChangeArrowheads="1"/>
          </p:cNvSpPr>
          <p:nvPr/>
        </p:nvSpPr>
        <p:spPr bwMode="auto">
          <a:xfrm>
            <a:off x="5057775" y="322263"/>
            <a:ext cx="410527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 eaLnBrk="1" hangingPunct="1"/>
            <a:r>
              <a:rPr kumimoji="0" lang="zh-CN" altLang="en-US" dirty="0">
                <a:latin typeface="微软雅黑" charset="0"/>
                <a:ea typeface="微软雅黑" charset="0"/>
                <a:cs typeface="微软雅黑" charset="0"/>
                <a:sym typeface="Arial" charset="0"/>
              </a:rPr>
              <a:t>计算机组成原理</a:t>
            </a:r>
          </a:p>
        </p:txBody>
      </p:sp>
    </p:spTree>
    <p:extLst>
      <p:ext uri="{BB962C8B-B14F-4D97-AF65-F5344CB8AC3E}">
        <p14:creationId xmlns:p14="http://schemas.microsoft.com/office/powerpoint/2010/main" val="420627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计算机能做什么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文字处理、科学计算、通讯，社会生活的方方面面</a:t>
            </a:r>
          </a:p>
          <a:p>
            <a:r>
              <a:rPr lang="zh-CN" altLang="en-US" dirty="0"/>
              <a:t>只能执行指令系统中的指令，完成规定的功能</a:t>
            </a:r>
          </a:p>
          <a:p>
            <a:r>
              <a:rPr lang="zh-CN" altLang="en-US" dirty="0"/>
              <a:t>只能完成二进制算术加法运算和逻辑运算</a:t>
            </a:r>
          </a:p>
          <a:p>
            <a:r>
              <a:rPr lang="zh-CN" altLang="en-US" dirty="0"/>
              <a:t>只能完成逻辑运算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9108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计算机为什么能完成这些工作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将任务分解成算逻运算的组合</a:t>
            </a:r>
          </a:p>
          <a:p>
            <a:pPr lvl="1"/>
            <a:r>
              <a:rPr lang="zh-CN" altLang="en-US" dirty="0"/>
              <a:t>程序设计和算法</a:t>
            </a:r>
          </a:p>
          <a:p>
            <a:pPr lvl="1"/>
            <a:r>
              <a:rPr lang="zh-CN" altLang="en-US" dirty="0"/>
              <a:t>好处：固化操作，能快速复制</a:t>
            </a:r>
          </a:p>
          <a:p>
            <a:pPr lvl="1"/>
            <a:r>
              <a:rPr lang="zh-CN" altLang="en-US" dirty="0"/>
              <a:t>缺点：并不是所有任务都能分解成算逻运算的组合</a:t>
            </a:r>
          </a:p>
          <a:p>
            <a:r>
              <a:rPr lang="zh-CN" altLang="en-US" dirty="0"/>
              <a:t>自动快速执行算逻运算</a:t>
            </a:r>
          </a:p>
          <a:p>
            <a:pPr lvl="1"/>
            <a:r>
              <a:rPr lang="zh-CN" altLang="en-US" dirty="0"/>
              <a:t>比人脑运算要快</a:t>
            </a:r>
          </a:p>
          <a:p>
            <a:pPr lvl="1"/>
            <a:r>
              <a:rPr lang="zh-CN" altLang="en-US" dirty="0"/>
              <a:t>不足：受时间、空间限制</a:t>
            </a:r>
          </a:p>
          <a:p>
            <a:r>
              <a:rPr lang="zh-CN" altLang="en-US" dirty="0"/>
              <a:t>接收指令，并输出结果</a:t>
            </a:r>
          </a:p>
          <a:p>
            <a:pPr lvl="1"/>
            <a:r>
              <a:rPr lang="zh-CN" altLang="en-US" dirty="0"/>
              <a:t>存储程序</a:t>
            </a:r>
          </a:p>
          <a:p>
            <a:pPr lvl="1"/>
            <a:r>
              <a:rPr lang="zh-CN" altLang="en-US" dirty="0"/>
              <a:t>输入输出系统和设备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11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24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怎么完成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/>
              <a:t>ALU</a:t>
            </a:r>
          </a:p>
          <a:p>
            <a:pPr lvl="1"/>
            <a:r>
              <a:rPr lang="zh-CN" altLang="en-US" sz="2000" dirty="0"/>
              <a:t>完成算术逻辑运算</a:t>
            </a:r>
          </a:p>
          <a:p>
            <a:r>
              <a:rPr lang="zh-CN" altLang="en-US" sz="2400" dirty="0"/>
              <a:t>存储器</a:t>
            </a:r>
          </a:p>
          <a:p>
            <a:pPr lvl="1"/>
            <a:r>
              <a:rPr lang="zh-CN" altLang="en-US" sz="2000" dirty="0"/>
              <a:t>存储程序和数据</a:t>
            </a:r>
          </a:p>
          <a:p>
            <a:r>
              <a:rPr lang="zh-CN" altLang="en-US" sz="2400" dirty="0"/>
              <a:t>输入设备</a:t>
            </a:r>
          </a:p>
          <a:p>
            <a:pPr lvl="1"/>
            <a:r>
              <a:rPr lang="zh-CN" altLang="en-US" sz="2000" dirty="0"/>
              <a:t>人机交互</a:t>
            </a:r>
          </a:p>
          <a:p>
            <a:r>
              <a:rPr lang="zh-CN" altLang="en-US" sz="2400" dirty="0"/>
              <a:t>输出设备</a:t>
            </a:r>
          </a:p>
          <a:p>
            <a:pPr lvl="1"/>
            <a:r>
              <a:rPr lang="zh-CN" altLang="en-US" sz="2000" dirty="0"/>
              <a:t>人机交互</a:t>
            </a:r>
          </a:p>
          <a:p>
            <a:r>
              <a:rPr lang="zh-CN" altLang="en-US" sz="2400" dirty="0"/>
              <a:t>总线</a:t>
            </a:r>
          </a:p>
          <a:p>
            <a:pPr lvl="1"/>
            <a:r>
              <a:rPr lang="zh-CN" altLang="en-US" sz="2000" dirty="0"/>
              <a:t>各部件之间连接和数据交换</a:t>
            </a:r>
          </a:p>
          <a:p>
            <a:r>
              <a:rPr lang="zh-CN" altLang="en-US" sz="2400" dirty="0"/>
              <a:t>控制器</a:t>
            </a:r>
          </a:p>
          <a:p>
            <a:pPr lvl="1"/>
            <a:r>
              <a:rPr lang="zh-CN" altLang="en-US" sz="2000" dirty="0"/>
              <a:t>自动、连续完成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140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什么是计算机？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13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315129" y="1192106"/>
            <a:ext cx="3667670" cy="4802088"/>
          </a:xfrm>
        </p:spPr>
        <p:txBody>
          <a:bodyPr/>
          <a:lstStyle/>
          <a:p>
            <a:r>
              <a:rPr lang="en-US" altLang="zh-CN" sz="2000"/>
              <a:t>Datapath</a:t>
            </a:r>
            <a:r>
              <a:rPr lang="en-US" altLang="zh-CN" sz="2000" dirty="0"/>
              <a:t>: </a:t>
            </a:r>
            <a:r>
              <a:rPr lang="zh-CN" altLang="en-US" sz="2000" dirty="0"/>
              <a:t>完成算术和逻辑运算，通常包括其中的寄存器。</a:t>
            </a:r>
          </a:p>
          <a:p>
            <a:r>
              <a:rPr lang="en-US" altLang="zh-CN" sz="2000" dirty="0"/>
              <a:t>Control: CPU</a:t>
            </a:r>
            <a:r>
              <a:rPr lang="zh-CN" altLang="en-US" sz="2000" dirty="0"/>
              <a:t>的组成部分，它根据程序指令来指挥</a:t>
            </a:r>
            <a:r>
              <a:rPr lang="en-US" altLang="zh-CN" sz="2000" dirty="0" err="1"/>
              <a:t>datapath</a:t>
            </a:r>
            <a:r>
              <a:rPr lang="zh-CN" altLang="en-US" sz="2000" dirty="0"/>
              <a:t>，</a:t>
            </a:r>
            <a:r>
              <a:rPr lang="en-US" altLang="zh-CN" sz="2000" dirty="0"/>
              <a:t>memory</a:t>
            </a:r>
            <a:r>
              <a:rPr lang="zh-CN" altLang="en-US" sz="2000" dirty="0"/>
              <a:t>以及</a:t>
            </a:r>
            <a:r>
              <a:rPr lang="en-US" altLang="zh-CN" sz="2000" dirty="0"/>
              <a:t>I/O</a:t>
            </a:r>
            <a:r>
              <a:rPr lang="zh-CN" altLang="en-US" sz="2000" dirty="0"/>
              <a:t>运行，共同完成程序功能。</a:t>
            </a:r>
          </a:p>
          <a:p>
            <a:r>
              <a:rPr lang="en-US" altLang="zh-CN" sz="2000" dirty="0"/>
              <a:t>Memory: </a:t>
            </a:r>
            <a:r>
              <a:rPr lang="zh-CN" altLang="en-US" sz="2000" dirty="0"/>
              <a:t>存放运行时程序及其所需要的数据的场所。</a:t>
            </a:r>
          </a:p>
          <a:p>
            <a:r>
              <a:rPr lang="en-US" altLang="zh-CN" sz="2000" dirty="0"/>
              <a:t>Input: </a:t>
            </a:r>
            <a:r>
              <a:rPr lang="zh-CN" altLang="en-US" sz="2000" dirty="0"/>
              <a:t>信息进入计算机的设备，如键盘、鼠标等。</a:t>
            </a:r>
          </a:p>
          <a:p>
            <a:r>
              <a:rPr lang="en-US" altLang="zh-CN" sz="2000" dirty="0"/>
              <a:t>Output: </a:t>
            </a:r>
            <a:r>
              <a:rPr lang="zh-CN" altLang="en-US" sz="2000" dirty="0"/>
              <a:t>将计算结果展示给用户的设备，如显示器、磁盘、打印机、喇叭等。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2063917" y="2276872"/>
            <a:ext cx="1296144" cy="3001888"/>
          </a:xfrm>
          <a:prstGeom prst="round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7" name="Hexagon 6"/>
          <p:cNvSpPr/>
          <p:nvPr/>
        </p:nvSpPr>
        <p:spPr bwMode="auto">
          <a:xfrm>
            <a:off x="35496" y="1619712"/>
            <a:ext cx="1368152" cy="1008112"/>
          </a:xfrm>
          <a:prstGeom prst="hexagon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8" name="Curved Right Arrow 7"/>
          <p:cNvSpPr/>
          <p:nvPr/>
        </p:nvSpPr>
        <p:spPr bwMode="auto">
          <a:xfrm>
            <a:off x="767773" y="2924944"/>
            <a:ext cx="1008112" cy="2088232"/>
          </a:xfrm>
          <a:prstGeom prst="curvedRightArrow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" name="Trapezoid 8"/>
          <p:cNvSpPr/>
          <p:nvPr/>
        </p:nvSpPr>
        <p:spPr bwMode="auto">
          <a:xfrm rot="10800000">
            <a:off x="109357" y="3353631"/>
            <a:ext cx="1666528" cy="792088"/>
          </a:xfrm>
          <a:prstGeom prst="trapezoid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" name="Left Arrow 9"/>
          <p:cNvSpPr/>
          <p:nvPr/>
        </p:nvSpPr>
        <p:spPr bwMode="auto">
          <a:xfrm>
            <a:off x="3360061" y="2362679"/>
            <a:ext cx="1872208" cy="945192"/>
          </a:xfrm>
          <a:prstGeom prst="leftArrow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" name="Right Arrow 10"/>
          <p:cNvSpPr/>
          <p:nvPr/>
        </p:nvSpPr>
        <p:spPr bwMode="auto">
          <a:xfrm>
            <a:off x="3442921" y="3777816"/>
            <a:ext cx="1789348" cy="1152128"/>
          </a:xfrm>
          <a:prstGeom prst="rightArrow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1774" y="3548473"/>
            <a:ext cx="103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Datapath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64932" y="1960437"/>
            <a:ext cx="93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Control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222784" y="3593150"/>
            <a:ext cx="97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Memory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963381" y="2627824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Input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661984" y="4169214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Output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59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运算器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dirty="0"/>
              <a:t>数据表示</a:t>
            </a:r>
          </a:p>
          <a:p>
            <a:pPr lvl="1"/>
            <a:r>
              <a:rPr lang="zh-CN" altLang="en-US" sz="1800" dirty="0"/>
              <a:t>数值数据表示</a:t>
            </a:r>
          </a:p>
          <a:p>
            <a:pPr lvl="1"/>
            <a:r>
              <a:rPr lang="zh-CN" altLang="en-US" sz="1800" dirty="0"/>
              <a:t>逻辑数据表示</a:t>
            </a:r>
          </a:p>
          <a:p>
            <a:pPr lvl="1"/>
            <a:r>
              <a:rPr lang="zh-CN" altLang="en-US" sz="1800" dirty="0"/>
              <a:t>字符数据表示</a:t>
            </a:r>
          </a:p>
          <a:p>
            <a:pPr lvl="1"/>
            <a:r>
              <a:rPr lang="zh-CN" altLang="en-US" sz="1800" dirty="0"/>
              <a:t>检错纠错码</a:t>
            </a:r>
          </a:p>
          <a:p>
            <a:r>
              <a:rPr lang="zh-CN" altLang="en-US" sz="2000" dirty="0"/>
              <a:t>算术运算</a:t>
            </a:r>
          </a:p>
          <a:p>
            <a:pPr lvl="1"/>
            <a:r>
              <a:rPr lang="zh-CN" altLang="en-US" sz="1800" dirty="0"/>
              <a:t>加法运算</a:t>
            </a:r>
          </a:p>
          <a:p>
            <a:pPr lvl="1"/>
            <a:r>
              <a:rPr lang="zh-CN" altLang="en-US" sz="1800" dirty="0"/>
              <a:t>减法运算</a:t>
            </a:r>
          </a:p>
          <a:p>
            <a:pPr lvl="1"/>
            <a:r>
              <a:rPr lang="zh-CN" altLang="en-US" sz="1800" dirty="0"/>
              <a:t>乘法运算</a:t>
            </a:r>
          </a:p>
          <a:p>
            <a:pPr lvl="1"/>
            <a:r>
              <a:rPr lang="zh-CN" altLang="en-US" sz="1800" dirty="0"/>
              <a:t>除法运算</a:t>
            </a:r>
          </a:p>
          <a:p>
            <a:pPr lvl="1"/>
            <a:r>
              <a:rPr lang="zh-CN" altLang="en-US" sz="1800" dirty="0"/>
              <a:t>浮点数运算</a:t>
            </a:r>
          </a:p>
          <a:p>
            <a:r>
              <a:rPr lang="zh-CN" altLang="en-US" sz="2000" dirty="0"/>
              <a:t>逻辑运算</a:t>
            </a:r>
          </a:p>
          <a:p>
            <a:pPr lvl="1"/>
            <a:r>
              <a:rPr lang="zh-CN" altLang="en-US" sz="1800" dirty="0"/>
              <a:t>逻辑与、或、非</a:t>
            </a:r>
          </a:p>
          <a:p>
            <a:r>
              <a:rPr lang="zh-CN" altLang="en-US" sz="2000" dirty="0"/>
              <a:t>电路实现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777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数据表示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二进制数据表示</a:t>
            </a:r>
          </a:p>
          <a:p>
            <a:pPr lvl="1"/>
            <a:r>
              <a:rPr lang="zh-CN" altLang="en-US" dirty="0"/>
              <a:t>数值数据和逻辑数据统一</a:t>
            </a:r>
          </a:p>
          <a:p>
            <a:pPr lvl="1"/>
            <a:r>
              <a:rPr lang="zh-CN" altLang="en-US" dirty="0"/>
              <a:t>字符和数值统一</a:t>
            </a:r>
          </a:p>
          <a:p>
            <a:pPr lvl="1"/>
            <a:r>
              <a:rPr lang="zh-CN" altLang="en-US" dirty="0"/>
              <a:t>指令和数据统一</a:t>
            </a:r>
          </a:p>
          <a:p>
            <a:pPr lvl="1"/>
            <a:r>
              <a:rPr lang="zh-CN" altLang="en-US" dirty="0"/>
              <a:t>最容易实现</a:t>
            </a:r>
          </a:p>
          <a:p>
            <a:r>
              <a:rPr lang="zh-CN" altLang="en-US" dirty="0"/>
              <a:t>补码数据表示</a:t>
            </a:r>
          </a:p>
          <a:p>
            <a:pPr lvl="1"/>
            <a:r>
              <a:rPr lang="zh-CN" altLang="en-US" dirty="0"/>
              <a:t>减法和加法统一</a:t>
            </a:r>
          </a:p>
          <a:p>
            <a:pPr lvl="1"/>
            <a:r>
              <a:rPr lang="zh-CN" altLang="en-US" dirty="0"/>
              <a:t>乘法和加法统一（加法、移位）</a:t>
            </a:r>
          </a:p>
          <a:p>
            <a:pPr lvl="1"/>
            <a:r>
              <a:rPr lang="zh-CN" altLang="en-US" dirty="0"/>
              <a:t>除法和加法统一（加、减和移位）</a:t>
            </a:r>
          </a:p>
          <a:p>
            <a:r>
              <a:rPr lang="zh-CN" altLang="en-US" dirty="0"/>
              <a:t>检错纠错码</a:t>
            </a:r>
          </a:p>
          <a:p>
            <a:pPr lvl="1"/>
            <a:r>
              <a:rPr lang="zh-CN" altLang="en-US" dirty="0"/>
              <a:t>奇偶校验</a:t>
            </a:r>
          </a:p>
          <a:p>
            <a:pPr lvl="1"/>
            <a:r>
              <a:rPr lang="zh-CN" altLang="en-US" dirty="0"/>
              <a:t>海明校验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4385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算数运算和逻辑运算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完成算术运算</a:t>
            </a:r>
          </a:p>
          <a:p>
            <a:pPr lvl="1"/>
            <a:r>
              <a:rPr lang="zh-CN" altLang="en-US" dirty="0"/>
              <a:t>加、减、乘、除</a:t>
            </a:r>
          </a:p>
          <a:p>
            <a:r>
              <a:rPr lang="zh-CN" altLang="en-US" dirty="0"/>
              <a:t>给出运算结果</a:t>
            </a:r>
          </a:p>
          <a:p>
            <a:r>
              <a:rPr lang="zh-CN" altLang="en-US" dirty="0"/>
              <a:t>给出结果状态</a:t>
            </a:r>
          </a:p>
          <a:p>
            <a:pPr lvl="1"/>
            <a:r>
              <a:rPr lang="en-US" altLang="zh-CN" dirty="0"/>
              <a:t>C</a:t>
            </a:r>
            <a:r>
              <a:rPr lang="zh-CN" altLang="en-US" dirty="0"/>
              <a:t>、</a:t>
            </a:r>
            <a:r>
              <a:rPr lang="en-US" altLang="zh-CN" dirty="0"/>
              <a:t>Z</a:t>
            </a:r>
            <a:r>
              <a:rPr lang="zh-CN" altLang="en-US" dirty="0"/>
              <a:t>、</a:t>
            </a:r>
            <a:r>
              <a:rPr lang="en-US" altLang="zh-CN" dirty="0"/>
              <a:t>V</a:t>
            </a:r>
            <a:r>
              <a:rPr lang="zh-CN" altLang="en-US" dirty="0"/>
              <a:t>、</a:t>
            </a:r>
            <a:r>
              <a:rPr lang="en-US" altLang="zh-CN" dirty="0"/>
              <a:t>S</a:t>
            </a:r>
          </a:p>
          <a:p>
            <a:r>
              <a:rPr lang="zh-CN" altLang="en-US" dirty="0"/>
              <a:t>浮点数据的算术运算</a:t>
            </a:r>
          </a:p>
          <a:p>
            <a:r>
              <a:rPr lang="zh-CN" altLang="en-US" dirty="0"/>
              <a:t>根据标志位进行逻辑判断</a:t>
            </a:r>
          </a:p>
          <a:p>
            <a:r>
              <a:rPr lang="zh-CN" altLang="en-US" dirty="0"/>
              <a:t>指令中的逻辑判断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718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电路实现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ALU</a:t>
            </a:r>
          </a:p>
          <a:p>
            <a:r>
              <a:rPr lang="zh-CN" altLang="en-US" dirty="0"/>
              <a:t>移位器</a:t>
            </a:r>
          </a:p>
          <a:p>
            <a:r>
              <a:rPr lang="zh-CN" altLang="en-US" dirty="0"/>
              <a:t>寄存器组</a:t>
            </a:r>
          </a:p>
          <a:p>
            <a:r>
              <a:rPr lang="en-US" altLang="zh-CN" dirty="0"/>
              <a:t>Q</a:t>
            </a:r>
            <a:r>
              <a:rPr lang="zh-CN" altLang="en-US" dirty="0"/>
              <a:t>寄存器</a:t>
            </a:r>
          </a:p>
          <a:p>
            <a:r>
              <a:rPr lang="zh-CN" altLang="en-US" dirty="0"/>
              <a:t>多路选通电路</a:t>
            </a:r>
          </a:p>
          <a:p>
            <a:r>
              <a:rPr lang="zh-CN" altLang="en-US" dirty="0"/>
              <a:t>译码器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684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Datapath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18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01494"/>
            <a:ext cx="6156672" cy="49548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52120" y="1401891"/>
            <a:ext cx="2316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Memory</a:t>
            </a:r>
            <a:r>
              <a:rPr lang="zh-CN" altLang="en-US" dirty="0"/>
              <a:t>                </a:t>
            </a:r>
            <a:r>
              <a:rPr lang="en-US" altLang="zh-CN" dirty="0"/>
              <a:t>IO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5148064" y="1586557"/>
            <a:ext cx="50405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/>
          <p:cNvCxnSpPr/>
          <p:nvPr/>
        </p:nvCxnSpPr>
        <p:spPr bwMode="auto">
          <a:xfrm flipH="1">
            <a:off x="5148064" y="1771223"/>
            <a:ext cx="50405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/>
          <p:nvPr/>
        </p:nvCxnSpPr>
        <p:spPr bwMode="auto">
          <a:xfrm>
            <a:off x="6810578" y="1555708"/>
            <a:ext cx="50405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/>
          <p:nvPr/>
        </p:nvCxnSpPr>
        <p:spPr bwMode="auto">
          <a:xfrm flipH="1">
            <a:off x="6810578" y="1740374"/>
            <a:ext cx="50405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37826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运算器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算术逻辑运算</a:t>
            </a:r>
          </a:p>
          <a:p>
            <a:r>
              <a:rPr lang="zh-CN" altLang="en-US" dirty="0"/>
              <a:t>数据表示</a:t>
            </a:r>
          </a:p>
          <a:p>
            <a:pPr lvl="1"/>
            <a:r>
              <a:rPr lang="zh-CN" altLang="en-US" dirty="0"/>
              <a:t>原、反、补码</a:t>
            </a:r>
          </a:p>
          <a:p>
            <a:pPr lvl="1"/>
            <a:r>
              <a:rPr lang="zh-CN" altLang="en-US" dirty="0"/>
              <a:t>检错纠错码</a:t>
            </a:r>
          </a:p>
          <a:p>
            <a:pPr lvl="1"/>
            <a:r>
              <a:rPr lang="zh-CN" altLang="en-US" dirty="0"/>
              <a:t>浮点数据表示</a:t>
            </a:r>
            <a:r>
              <a:rPr lang="en-US" altLang="zh-CN" dirty="0"/>
              <a:t>IEEE754</a:t>
            </a:r>
          </a:p>
          <a:p>
            <a:r>
              <a:rPr lang="zh-CN" altLang="en-US" dirty="0"/>
              <a:t>数据运算</a:t>
            </a:r>
          </a:p>
          <a:p>
            <a:pPr lvl="1"/>
            <a:r>
              <a:rPr lang="zh-CN" altLang="en-US" dirty="0"/>
              <a:t>补码加、减运算</a:t>
            </a:r>
          </a:p>
          <a:p>
            <a:pPr lvl="1"/>
            <a:r>
              <a:rPr lang="zh-CN" altLang="en-US" dirty="0"/>
              <a:t>原码一位乘除运算</a:t>
            </a:r>
          </a:p>
          <a:p>
            <a:pPr lvl="1"/>
            <a:r>
              <a:rPr lang="zh-CN" altLang="en-US" dirty="0"/>
              <a:t>浮点数算术运算</a:t>
            </a:r>
          </a:p>
          <a:p>
            <a:r>
              <a:rPr lang="zh-CN" altLang="en-US" dirty="0"/>
              <a:t>电路实现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681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学习目的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了解计算机的组成</a:t>
            </a:r>
          </a:p>
          <a:p>
            <a:pPr lvl="1"/>
            <a:r>
              <a:rPr lang="zh-CN" altLang="en-US" dirty="0"/>
              <a:t>五大组成部件</a:t>
            </a:r>
          </a:p>
          <a:p>
            <a:r>
              <a:rPr lang="zh-CN" altLang="en-US" dirty="0"/>
              <a:t>掌握计算机的运行原理</a:t>
            </a:r>
          </a:p>
          <a:p>
            <a:pPr lvl="1"/>
            <a:r>
              <a:rPr lang="zh-CN" altLang="en-US" dirty="0"/>
              <a:t>计算机为什么能执行高级语言程序</a:t>
            </a:r>
          </a:p>
          <a:p>
            <a:r>
              <a:rPr lang="zh-CN" altLang="en-US" dirty="0"/>
              <a:t>了解现代计算机中的一些核心技术</a:t>
            </a:r>
          </a:p>
          <a:p>
            <a:pPr lvl="1"/>
            <a:r>
              <a:rPr lang="zh-CN" altLang="en-US" dirty="0"/>
              <a:t>流水、</a:t>
            </a:r>
            <a:r>
              <a:rPr lang="en-US" altLang="zh-CN" dirty="0"/>
              <a:t>Cache</a:t>
            </a:r>
            <a:r>
              <a:rPr lang="zh-CN" altLang="en-US" dirty="0"/>
              <a:t>、虚拟存储</a:t>
            </a:r>
          </a:p>
          <a:p>
            <a:r>
              <a:rPr lang="zh-CN" altLang="en-US" dirty="0"/>
              <a:t>提高编程能力</a:t>
            </a:r>
          </a:p>
          <a:p>
            <a:r>
              <a:rPr lang="zh-CN" altLang="en-US" dirty="0"/>
              <a:t>培养设计计算机的技能</a:t>
            </a:r>
          </a:p>
          <a:p>
            <a:r>
              <a:rPr lang="zh-CN" altLang="en-US" dirty="0"/>
              <a:t>成为计算机科学家、计算机专家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288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控制器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自动执行指令</a:t>
            </a:r>
          </a:p>
          <a:p>
            <a:pPr lvl="1"/>
            <a:r>
              <a:rPr lang="zh-CN" altLang="en-US" sz="2000" dirty="0"/>
              <a:t>将指令系统的指令转换为完成指令功能对应的控制信号</a:t>
            </a:r>
          </a:p>
          <a:p>
            <a:pPr lvl="1"/>
            <a:r>
              <a:rPr lang="zh-CN" altLang="en-US" sz="2000" dirty="0"/>
              <a:t>分步骤执行指令</a:t>
            </a:r>
          </a:p>
          <a:p>
            <a:pPr lvl="1"/>
            <a:r>
              <a:rPr lang="zh-CN" altLang="en-US" sz="2000" dirty="0"/>
              <a:t>得到下一条指令的地址</a:t>
            </a:r>
          </a:p>
          <a:p>
            <a:r>
              <a:rPr lang="zh-CN" altLang="en-US" sz="2400" dirty="0"/>
              <a:t>连续执行指令</a:t>
            </a:r>
          </a:p>
          <a:p>
            <a:pPr lvl="1"/>
            <a:r>
              <a:rPr lang="zh-CN" altLang="en-US" sz="2000" dirty="0"/>
              <a:t>下地址</a:t>
            </a:r>
          </a:p>
          <a:p>
            <a:pPr lvl="1"/>
            <a:r>
              <a:rPr lang="zh-CN" altLang="en-US" sz="2000" dirty="0"/>
              <a:t>节拍</a:t>
            </a:r>
          </a:p>
          <a:p>
            <a:pPr lvl="1"/>
            <a:r>
              <a:rPr lang="zh-CN" altLang="en-US" sz="2000" dirty="0"/>
              <a:t>段间寄存器</a:t>
            </a:r>
          </a:p>
          <a:p>
            <a:r>
              <a:rPr lang="zh-CN" altLang="en-US" sz="2400" dirty="0"/>
              <a:t>提高指令执行速度</a:t>
            </a:r>
          </a:p>
          <a:p>
            <a:pPr lvl="1"/>
            <a:r>
              <a:rPr lang="zh-CN" altLang="en-US" sz="2000" dirty="0"/>
              <a:t>指令流水</a:t>
            </a:r>
          </a:p>
          <a:p>
            <a:pPr lvl="1"/>
            <a:r>
              <a:rPr lang="zh-CN" altLang="en-US" sz="2000" dirty="0"/>
              <a:t>多流水线设置</a:t>
            </a:r>
          </a:p>
          <a:p>
            <a:pPr lvl="1"/>
            <a:r>
              <a:rPr lang="zh-CN" altLang="en-US" sz="2000" dirty="0"/>
              <a:t>多核</a:t>
            </a:r>
          </a:p>
          <a:p>
            <a:pPr lvl="1"/>
            <a:r>
              <a:rPr lang="zh-CN" altLang="en-US" sz="2000" dirty="0"/>
              <a:t>并行计算机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3394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不同层次的程序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21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Line 3"/>
          <p:cNvSpPr>
            <a:spLocks noChangeShapeType="1"/>
          </p:cNvSpPr>
          <p:nvPr/>
        </p:nvSpPr>
        <p:spPr bwMode="auto">
          <a:xfrm>
            <a:off x="304800" y="1143000"/>
            <a:ext cx="8382000" cy="0"/>
          </a:xfrm>
          <a:prstGeom prst="line">
            <a:avLst/>
          </a:prstGeom>
          <a:noFill/>
          <a:ln w="381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Oval 4" descr="5%"/>
          <p:cNvSpPr>
            <a:spLocks noChangeArrowheads="1"/>
          </p:cNvSpPr>
          <p:nvPr/>
        </p:nvSpPr>
        <p:spPr bwMode="auto">
          <a:xfrm rot="-5400000">
            <a:off x="495300" y="1866900"/>
            <a:ext cx="3429000" cy="3657600"/>
          </a:xfrm>
          <a:prstGeom prst="ellipse">
            <a:avLst/>
          </a:prstGeom>
          <a:pattFill prst="pct5">
            <a:fgClr>
              <a:schemeClr val="hlink"/>
            </a:fgClr>
            <a:bgClr>
              <a:srgbClr val="FFFFFF"/>
            </a:bgClr>
          </a:pattFill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96900" y="1390650"/>
            <a:ext cx="7429500" cy="26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57250" y="1524000"/>
            <a:ext cx="2590800" cy="546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marL="3429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1pPr>
            <a:lvl2pPr marL="8001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2pPr>
            <a:lvl3pPr marL="12573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3pPr>
            <a:lvl4pPr marL="17145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4pPr>
            <a:lvl5pPr marL="21717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5pPr>
            <a:lvl6pPr marL="26289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6pPr>
            <a:lvl7pPr marL="30861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7pPr>
            <a:lvl8pPr marL="35433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8pPr>
            <a:lvl9pPr marL="40005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9pPr>
          </a:lstStyle>
          <a:p>
            <a:pPr eaLnBrk="0" hangingPunct="0">
              <a:lnSpc>
                <a:spcPct val="85000"/>
              </a:lnSpc>
              <a:spcBef>
                <a:spcPct val="41000"/>
              </a:spcBef>
            </a:pPr>
            <a:r>
              <a:rPr lang="en-US" altLang="zh-CN" sz="1800" b="1">
                <a:latin typeface="Helvetica" charset="0"/>
              </a:rPr>
              <a:t>High Level Language Program (e.g., C)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857250" y="2895600"/>
            <a:ext cx="2800350" cy="546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marL="3429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1pPr>
            <a:lvl2pPr marL="8001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2pPr>
            <a:lvl3pPr marL="12573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3pPr>
            <a:lvl4pPr marL="17145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4pPr>
            <a:lvl5pPr marL="21717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5pPr>
            <a:lvl6pPr marL="26289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6pPr>
            <a:lvl7pPr marL="30861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7pPr>
            <a:lvl8pPr marL="35433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8pPr>
            <a:lvl9pPr marL="40005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9pPr>
          </a:lstStyle>
          <a:p>
            <a:pPr eaLnBrk="0" hangingPunct="0">
              <a:lnSpc>
                <a:spcPct val="85000"/>
              </a:lnSpc>
              <a:spcBef>
                <a:spcPct val="41000"/>
              </a:spcBef>
            </a:pPr>
            <a:r>
              <a:rPr lang="en-US" altLang="zh-CN" sz="1800" b="1">
                <a:solidFill>
                  <a:schemeClr val="accent2"/>
                </a:solidFill>
                <a:latin typeface="Helvetica" charset="0"/>
              </a:rPr>
              <a:t>Assembly  Language Program (e.g.,MIPS)</a:t>
            </a:r>
            <a:endParaRPr lang="en-US" altLang="zh-CN" sz="1800" b="1">
              <a:latin typeface="Helvetica" charset="0"/>
            </a:endParaRP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908050" y="4318000"/>
            <a:ext cx="2590800" cy="5461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marL="3429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1pPr>
            <a:lvl2pPr marL="8001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2pPr>
            <a:lvl3pPr marL="12573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3pPr>
            <a:lvl4pPr marL="17145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4pPr>
            <a:lvl5pPr marL="21717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5pPr>
            <a:lvl6pPr marL="26289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6pPr>
            <a:lvl7pPr marL="30861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7pPr>
            <a:lvl8pPr marL="35433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8pPr>
            <a:lvl9pPr marL="40005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9pPr>
          </a:lstStyle>
          <a:p>
            <a:pPr eaLnBrk="0" hangingPunct="0">
              <a:lnSpc>
                <a:spcPct val="85000"/>
              </a:lnSpc>
              <a:spcBef>
                <a:spcPct val="41000"/>
              </a:spcBef>
            </a:pPr>
            <a:r>
              <a:rPr lang="en-US" altLang="zh-CN" sz="1800" b="1">
                <a:solidFill>
                  <a:schemeClr val="accent1"/>
                </a:solidFill>
                <a:latin typeface="Helvetica" charset="0"/>
              </a:rPr>
              <a:t>Machine  Language Program (MIPS)</a:t>
            </a: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908050" y="5689600"/>
            <a:ext cx="2590800" cy="561975"/>
          </a:xfrm>
          <a:prstGeom prst="rect">
            <a:avLst/>
          </a:prstGeom>
          <a:noFill/>
          <a:ln w="28575">
            <a:pattFill prst="pct70">
              <a:fgClr>
                <a:schemeClr val="tx1"/>
              </a:fgClr>
              <a:bgClr>
                <a:schemeClr val="bg1"/>
              </a:bgClr>
            </a:patt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marL="3429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1pPr>
            <a:lvl2pPr marL="8001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2pPr>
            <a:lvl3pPr marL="12573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3pPr>
            <a:lvl4pPr marL="17145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4pPr>
            <a:lvl5pPr marL="21717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5pPr>
            <a:lvl6pPr marL="26289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6pPr>
            <a:lvl7pPr marL="30861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7pPr>
            <a:lvl8pPr marL="35433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8pPr>
            <a:lvl9pPr marL="40005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9pPr>
          </a:lstStyle>
          <a:p>
            <a:pPr eaLnBrk="0" hangingPunct="0">
              <a:lnSpc>
                <a:spcPct val="88000"/>
              </a:lnSpc>
              <a:spcBef>
                <a:spcPct val="43000"/>
              </a:spcBef>
            </a:pPr>
            <a:r>
              <a:rPr lang="en-US" altLang="zh-CN" sz="1800">
                <a:latin typeface="Helvetica" charset="0"/>
              </a:rPr>
              <a:t>Control Signal Specification</a:t>
            </a: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2057400" y="2070100"/>
            <a:ext cx="0" cy="8001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>
            <a:off x="2082800" y="3441700"/>
            <a:ext cx="0" cy="8509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2197100" y="2317750"/>
            <a:ext cx="1308100" cy="284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/>
          <a:p>
            <a:pPr algn="l" eaLnBrk="0" hangingPunct="0">
              <a:lnSpc>
                <a:spcPct val="85000"/>
              </a:lnSpc>
            </a:pPr>
            <a:r>
              <a:rPr lang="en-US" altLang="zh-CN" sz="1800" b="1" i="1">
                <a:latin typeface="Helvetica" charset="0"/>
              </a:rPr>
              <a:t>Compiler</a:t>
            </a:r>
          </a:p>
        </p:txBody>
      </p:sp>
      <p:sp>
        <p:nvSpPr>
          <p:cNvPr id="15" name="Rectangle 13"/>
          <p:cNvSpPr>
            <a:spLocks noChangeArrowheads="1"/>
          </p:cNvSpPr>
          <p:nvPr/>
        </p:nvSpPr>
        <p:spPr bwMode="auto">
          <a:xfrm>
            <a:off x="2222500" y="3689350"/>
            <a:ext cx="1435100" cy="284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/>
          <a:p>
            <a:pPr algn="l" eaLnBrk="0" hangingPunct="0">
              <a:lnSpc>
                <a:spcPct val="85000"/>
              </a:lnSpc>
            </a:pPr>
            <a:r>
              <a:rPr lang="en-US" altLang="zh-CN" sz="1800" b="1" i="1">
                <a:latin typeface="Helvetica" charset="0"/>
              </a:rPr>
              <a:t>Assembler</a:t>
            </a:r>
          </a:p>
        </p:txBody>
      </p:sp>
      <p:sp>
        <p:nvSpPr>
          <p:cNvPr id="16" name="Line 14"/>
          <p:cNvSpPr>
            <a:spLocks noChangeShapeType="1"/>
          </p:cNvSpPr>
          <p:nvPr/>
        </p:nvSpPr>
        <p:spPr bwMode="auto">
          <a:xfrm>
            <a:off x="2108200" y="4838700"/>
            <a:ext cx="0" cy="8509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381000" y="5213350"/>
            <a:ext cx="2705100" cy="284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/>
          <a:p>
            <a:pPr algn="l" eaLnBrk="0" hangingPunct="0">
              <a:lnSpc>
                <a:spcPct val="85000"/>
              </a:lnSpc>
            </a:pPr>
            <a:r>
              <a:rPr lang="en-US" altLang="zh-CN" sz="1800" b="1" i="1">
                <a:latin typeface="Helvetica" charset="0"/>
              </a:rPr>
              <a:t>Machine Interpretation</a:t>
            </a: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5143500" y="1212850"/>
            <a:ext cx="3086100" cy="1012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marL="3429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1pPr>
            <a:lvl2pPr marL="8001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2pPr>
            <a:lvl3pPr marL="12573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3pPr>
            <a:lvl4pPr marL="17145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4pPr>
            <a:lvl5pPr marL="2171700" indent="-342900" algn="l"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5pPr>
            <a:lvl6pPr marL="26289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6pPr>
            <a:lvl7pPr marL="30861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7pPr>
            <a:lvl8pPr marL="35433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8pPr>
            <a:lvl9pPr marL="4000500" indent="-3429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9pPr>
          </a:lstStyle>
          <a:p>
            <a:pPr eaLnBrk="0" hangingPunct="0">
              <a:lnSpc>
                <a:spcPct val="88000"/>
              </a:lnSpc>
            </a:pPr>
            <a:r>
              <a:rPr lang="en-US" altLang="zh-CN"/>
              <a:t>temp = v[k];</a:t>
            </a:r>
          </a:p>
          <a:p>
            <a:pPr eaLnBrk="0" hangingPunct="0">
              <a:lnSpc>
                <a:spcPct val="88000"/>
              </a:lnSpc>
            </a:pPr>
            <a:r>
              <a:rPr lang="en-US" altLang="zh-CN"/>
              <a:t>v[k] = v[k+1];</a:t>
            </a:r>
          </a:p>
          <a:p>
            <a:pPr eaLnBrk="0" hangingPunct="0">
              <a:lnSpc>
                <a:spcPct val="88000"/>
              </a:lnSpc>
            </a:pPr>
            <a:r>
              <a:rPr lang="en-US" altLang="zh-CN"/>
              <a:t>v[k+1] = temp;</a:t>
            </a:r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5181600" y="2514600"/>
            <a:ext cx="3086100" cy="1511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marL="342900" indent="-342900" algn="l">
              <a:tabLst>
                <a:tab pos="1066800" algn="l"/>
              </a:tabLs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1pPr>
            <a:lvl2pPr marL="800100" indent="-342900" algn="l">
              <a:tabLst>
                <a:tab pos="1066800" algn="l"/>
              </a:tabLs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2pPr>
            <a:lvl3pPr marL="1257300" indent="-342900" algn="l">
              <a:tabLst>
                <a:tab pos="1066800" algn="l"/>
              </a:tabLs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3pPr>
            <a:lvl4pPr marL="1714500" indent="-342900" algn="l">
              <a:tabLst>
                <a:tab pos="1066800" algn="l"/>
              </a:tabLs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4pPr>
            <a:lvl5pPr marL="2171700" indent="-342900" algn="l">
              <a:tabLst>
                <a:tab pos="1066800" algn="l"/>
              </a:tabLs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5pPr>
            <a:lvl6pPr marL="2628900" indent="-342900" fontAlgn="base">
              <a:spcBef>
                <a:spcPct val="0"/>
              </a:spcBef>
              <a:spcAft>
                <a:spcPct val="0"/>
              </a:spcAft>
              <a:tabLst>
                <a:tab pos="1066800" algn="l"/>
              </a:tabLs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6pPr>
            <a:lvl7pPr marL="3086100" indent="-342900" fontAlgn="base">
              <a:spcBef>
                <a:spcPct val="0"/>
              </a:spcBef>
              <a:spcAft>
                <a:spcPct val="0"/>
              </a:spcAft>
              <a:tabLst>
                <a:tab pos="1066800" algn="l"/>
              </a:tabLs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7pPr>
            <a:lvl8pPr marL="3543300" indent="-342900" fontAlgn="base">
              <a:spcBef>
                <a:spcPct val="0"/>
              </a:spcBef>
              <a:spcAft>
                <a:spcPct val="0"/>
              </a:spcAft>
              <a:tabLst>
                <a:tab pos="1066800" algn="l"/>
              </a:tabLs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8pPr>
            <a:lvl9pPr marL="4000500" indent="-342900" fontAlgn="base">
              <a:spcBef>
                <a:spcPct val="0"/>
              </a:spcBef>
              <a:spcAft>
                <a:spcPct val="0"/>
              </a:spcAft>
              <a:tabLst>
                <a:tab pos="1066800" algn="l"/>
              </a:tabLst>
              <a:defRPr kumimoji="1" sz="2400">
                <a:solidFill>
                  <a:schemeClr val="tx1"/>
                </a:solidFill>
                <a:latin typeface="Times New Roman" charset="0"/>
                <a:ea typeface="宋体" charset="-122"/>
              </a:defRPr>
            </a:lvl9pPr>
          </a:lstStyle>
          <a:p>
            <a:r>
              <a:rPr lang="en-US" altLang="zh-CN">
                <a:solidFill>
                  <a:schemeClr val="accent2"/>
                </a:solidFill>
              </a:rPr>
              <a:t>lw	$to,	0($2)</a:t>
            </a:r>
          </a:p>
          <a:p>
            <a:r>
              <a:rPr lang="en-US" altLang="zh-CN">
                <a:solidFill>
                  <a:schemeClr val="accent2"/>
                </a:solidFill>
              </a:rPr>
              <a:t>lw	$t1,	4($2)</a:t>
            </a:r>
          </a:p>
          <a:p>
            <a:r>
              <a:rPr lang="en-US" altLang="zh-CN">
                <a:solidFill>
                  <a:schemeClr val="accent2"/>
                </a:solidFill>
              </a:rPr>
              <a:t>sw	$t1,	0($2)</a:t>
            </a:r>
          </a:p>
          <a:p>
            <a:r>
              <a:rPr lang="en-US" altLang="zh-CN">
                <a:solidFill>
                  <a:schemeClr val="accent2"/>
                </a:solidFill>
              </a:rPr>
              <a:t>sw	$t0,	4($2)</a:t>
            </a:r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5270500" y="4387850"/>
            <a:ext cx="2984500" cy="26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Rectangle 19"/>
          <p:cNvSpPr>
            <a:spLocks noChangeArrowheads="1"/>
          </p:cNvSpPr>
          <p:nvPr/>
        </p:nvSpPr>
        <p:spPr bwMode="auto">
          <a:xfrm>
            <a:off x="3502025" y="4191000"/>
            <a:ext cx="5641975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487" tIns="44450" rIns="90487" bIns="44450">
            <a:spAutoFit/>
          </a:bodyPr>
          <a:lstStyle/>
          <a:p>
            <a:pPr algn="l" eaLnBrk="0" hangingPunct="0"/>
            <a:r>
              <a:rPr lang="en-US" altLang="zh-CN" sz="1800" b="1">
                <a:solidFill>
                  <a:schemeClr val="accent1"/>
                </a:solidFill>
                <a:latin typeface="Courier New" charset="0"/>
              </a:rPr>
              <a:t>0000 1001 1100 0110 1010 1111 0101 1000</a:t>
            </a:r>
          </a:p>
          <a:p>
            <a:pPr algn="l" eaLnBrk="0" hangingPunct="0"/>
            <a:r>
              <a:rPr lang="en-US" altLang="zh-CN" sz="1800" b="1">
                <a:solidFill>
                  <a:schemeClr val="accent1"/>
                </a:solidFill>
                <a:latin typeface="Courier New" charset="0"/>
              </a:rPr>
              <a:t>1010 1111 0101 1000 0000 1001 1100 0110 </a:t>
            </a:r>
          </a:p>
          <a:p>
            <a:pPr algn="l" eaLnBrk="0" hangingPunct="0"/>
            <a:r>
              <a:rPr lang="en-US" altLang="zh-CN" sz="1800" b="1">
                <a:solidFill>
                  <a:schemeClr val="accent1"/>
                </a:solidFill>
                <a:latin typeface="Courier New" charset="0"/>
              </a:rPr>
              <a:t>1100 0110 1010 1111 0101 1000 0000 1001 </a:t>
            </a:r>
          </a:p>
          <a:p>
            <a:pPr algn="l" eaLnBrk="0" hangingPunct="0"/>
            <a:r>
              <a:rPr lang="en-US" altLang="zh-CN" sz="1800" b="1">
                <a:solidFill>
                  <a:schemeClr val="accent1"/>
                </a:solidFill>
                <a:latin typeface="Courier New" charset="0"/>
              </a:rPr>
              <a:t>0101 1000 0000 1001 1100 0110 1010 1111</a:t>
            </a:r>
            <a:r>
              <a:rPr lang="en-US" altLang="zh-CN" sz="1800">
                <a:solidFill>
                  <a:schemeClr val="accent1"/>
                </a:solidFill>
                <a:latin typeface="Courier" charset="0"/>
              </a:rPr>
              <a:t> 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844550" y="4838700"/>
            <a:ext cx="2730500" cy="139700"/>
          </a:xfrm>
          <a:prstGeom prst="rect">
            <a:avLst/>
          </a:prstGeom>
          <a:solidFill>
            <a:srgbClr val="FF8DA0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Text Box 22"/>
          <p:cNvSpPr txBox="1">
            <a:spLocks noChangeArrowheads="1"/>
          </p:cNvSpPr>
          <p:nvPr/>
        </p:nvSpPr>
        <p:spPr bwMode="auto">
          <a:xfrm>
            <a:off x="304800" y="2268538"/>
            <a:ext cx="17240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 eaLnBrk="0" hangingPunct="0"/>
            <a:r>
              <a:rPr lang="zh-CN" altLang="en-US" b="1" dirty="0">
                <a:solidFill>
                  <a:srgbClr val="FF0000"/>
                </a:solidFill>
                <a:latin typeface="Helvetica" charset="0"/>
              </a:rPr>
              <a:t>计算机组成</a:t>
            </a:r>
          </a:p>
        </p:txBody>
      </p:sp>
    </p:spTree>
    <p:extLst>
      <p:ext uri="{BB962C8B-B14F-4D97-AF65-F5344CB8AC3E}">
        <p14:creationId xmlns:p14="http://schemas.microsoft.com/office/powerpoint/2010/main" val="589375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指令系统和指令格式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指令和指令系统</a:t>
            </a:r>
          </a:p>
          <a:p>
            <a:pPr lvl="1"/>
            <a:r>
              <a:rPr lang="zh-CN" altLang="en-US" dirty="0"/>
              <a:t>指令是指挥计算机各部件完成规定功能的命令</a:t>
            </a:r>
          </a:p>
          <a:p>
            <a:pPr lvl="1"/>
            <a:r>
              <a:rPr lang="zh-CN" altLang="en-US" dirty="0"/>
              <a:t>计算机系统的全部指令的集合称为指令系统</a:t>
            </a:r>
          </a:p>
          <a:p>
            <a:r>
              <a:rPr lang="zh-CN" altLang="en-US" dirty="0"/>
              <a:t>操作码</a:t>
            </a:r>
          </a:p>
          <a:p>
            <a:pPr lvl="1"/>
            <a:r>
              <a:rPr lang="zh-CN" altLang="en-US" dirty="0"/>
              <a:t>指明指令需要完成的功能</a:t>
            </a:r>
          </a:p>
          <a:p>
            <a:pPr lvl="1"/>
            <a:r>
              <a:rPr lang="zh-CN" altLang="en-US" dirty="0"/>
              <a:t>对指令进行译码的输入</a:t>
            </a:r>
          </a:p>
          <a:p>
            <a:r>
              <a:rPr lang="zh-CN" altLang="en-US" dirty="0"/>
              <a:t>操作数地址</a:t>
            </a:r>
          </a:p>
          <a:p>
            <a:pPr lvl="1"/>
            <a:r>
              <a:rPr lang="zh-CN" altLang="en-US" dirty="0"/>
              <a:t>指明指令处理的对象</a:t>
            </a:r>
          </a:p>
          <a:p>
            <a:r>
              <a:rPr lang="zh-CN" altLang="en-US" dirty="0"/>
              <a:t>指令格式</a:t>
            </a:r>
          </a:p>
          <a:p>
            <a:pPr lvl="1"/>
            <a:r>
              <a:rPr lang="zh-CN" altLang="en-US" dirty="0"/>
              <a:t>如何在指令字中安排操作码和操作数地址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6699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寻址方式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立即数寻址</a:t>
            </a:r>
          </a:p>
          <a:p>
            <a:pPr lvl="1"/>
            <a:r>
              <a:rPr lang="zh-CN" altLang="en-US" dirty="0"/>
              <a:t>常量</a:t>
            </a:r>
          </a:p>
          <a:p>
            <a:r>
              <a:rPr lang="zh-CN" altLang="en-US" dirty="0"/>
              <a:t>寄存器寻址</a:t>
            </a:r>
          </a:p>
          <a:p>
            <a:r>
              <a:rPr lang="zh-CN" altLang="en-US" dirty="0"/>
              <a:t>直接寻址</a:t>
            </a:r>
          </a:p>
          <a:p>
            <a:r>
              <a:rPr lang="zh-CN" altLang="en-US" dirty="0"/>
              <a:t>间接寻址</a:t>
            </a:r>
          </a:p>
          <a:p>
            <a:r>
              <a:rPr lang="zh-CN" altLang="en-US" dirty="0"/>
              <a:t>变址寻址</a:t>
            </a:r>
          </a:p>
          <a:p>
            <a:r>
              <a:rPr lang="zh-CN" altLang="en-US" dirty="0"/>
              <a:t>堆栈寻址</a:t>
            </a:r>
          </a:p>
          <a:p>
            <a:r>
              <a:rPr lang="zh-CN" altLang="en-US" dirty="0"/>
              <a:t>基地址寻址</a:t>
            </a:r>
          </a:p>
          <a:p>
            <a:pPr lvl="1"/>
            <a:r>
              <a:rPr lang="zh-CN" altLang="en-US" dirty="0"/>
              <a:t>段表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3909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多周期控制器组成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dirty="0"/>
              <a:t>①程序计数器</a:t>
            </a:r>
            <a:r>
              <a:rPr lang="en-US" altLang="zh-CN" sz="2000" b="1" dirty="0"/>
              <a:t>PC</a:t>
            </a:r>
            <a:endParaRPr lang="zh-CN" altLang="en-US" sz="2000" dirty="0"/>
          </a:p>
          <a:p>
            <a:pPr lvl="1"/>
            <a:r>
              <a:rPr lang="zh-CN" altLang="en-US" sz="1800" dirty="0"/>
              <a:t>存放指令地址，有增量或接收新值功能</a:t>
            </a:r>
          </a:p>
          <a:p>
            <a:r>
              <a:rPr lang="zh-CN" altLang="en-US" sz="2000" dirty="0"/>
              <a:t>②指令寄存器</a:t>
            </a:r>
            <a:r>
              <a:rPr lang="en-US" altLang="zh-CN" sz="2000" b="1" dirty="0"/>
              <a:t>IR</a:t>
            </a:r>
            <a:endParaRPr lang="zh-CN" altLang="en-US" sz="2000" dirty="0"/>
          </a:p>
          <a:p>
            <a:pPr lvl="1"/>
            <a:r>
              <a:rPr lang="zh-CN" altLang="en-US" sz="1800" dirty="0"/>
              <a:t>存放指令内容：操作码与操作数地址</a:t>
            </a:r>
          </a:p>
          <a:p>
            <a:r>
              <a:rPr lang="zh-CN" altLang="en-US" sz="2000" dirty="0"/>
              <a:t>③指令执行步骤标记线路</a:t>
            </a:r>
          </a:p>
          <a:p>
            <a:pPr lvl="1"/>
            <a:r>
              <a:rPr lang="zh-CN" altLang="en-US" sz="1800" dirty="0"/>
              <a:t>指明每条指令的执行步骤和相对次序关系</a:t>
            </a:r>
          </a:p>
          <a:p>
            <a:r>
              <a:rPr lang="zh-CN" altLang="en-US" sz="2000" dirty="0"/>
              <a:t>④控制信号记忆或产生线路</a:t>
            </a:r>
          </a:p>
          <a:p>
            <a:pPr lvl="1"/>
            <a:r>
              <a:rPr lang="zh-CN" altLang="en-US" sz="1800" dirty="0"/>
              <a:t>给出计算机各功能部件协同运行所需要的控制信号</a:t>
            </a:r>
            <a:endParaRPr lang="en-US" altLang="zh-CN" sz="1800" dirty="0"/>
          </a:p>
          <a:p>
            <a:pPr lvl="1"/>
            <a:endParaRPr lang="en-US" altLang="zh-CN" sz="1800" dirty="0"/>
          </a:p>
          <a:p>
            <a:r>
              <a:rPr lang="zh-CN" altLang="en-US" sz="2100" dirty="0"/>
              <a:t>各部件包括：运算器部件    主存储器部件</a:t>
            </a:r>
            <a:endParaRPr lang="en-US" altLang="zh-CN" sz="2100" dirty="0"/>
          </a:p>
          <a:p>
            <a:r>
              <a:rPr lang="zh-CN" altLang="en-US" sz="2100" dirty="0"/>
              <a:t>总线及输入</a:t>
            </a:r>
            <a:r>
              <a:rPr lang="en-US" altLang="zh-CN" sz="2100" dirty="0"/>
              <a:t>/</a:t>
            </a:r>
            <a:r>
              <a:rPr lang="zh-CN" altLang="en-US" sz="2100" dirty="0"/>
              <a:t>输出接口（输入</a:t>
            </a:r>
            <a:r>
              <a:rPr lang="en-US" altLang="zh-CN" sz="2100" dirty="0"/>
              <a:t>/</a:t>
            </a:r>
            <a:r>
              <a:rPr lang="zh-CN" altLang="en-US" sz="2100" dirty="0"/>
              <a:t>输出设备）</a:t>
            </a:r>
            <a:endParaRPr lang="en-US" altLang="zh-CN" sz="2100" dirty="0"/>
          </a:p>
          <a:p>
            <a:r>
              <a:rPr lang="zh-CN" altLang="en-US" sz="2100" dirty="0"/>
              <a:t>也包括：控制器部件</a:t>
            </a:r>
            <a:endParaRPr lang="en-US" altLang="zh-CN" sz="2100" dirty="0"/>
          </a:p>
          <a:p>
            <a:r>
              <a:rPr lang="zh-CN" altLang="en-US" sz="2100" dirty="0"/>
              <a:t>设计中的难点，在于解决对运算器、控制器的控制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1868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微程序控制器的组成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25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56" y="1202519"/>
            <a:ext cx="7862087" cy="509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4599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硬连线控制器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26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75" y="1282120"/>
            <a:ext cx="7838898" cy="493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7909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支持流水的</a:t>
            </a:r>
            <a:r>
              <a:rPr lang="en-US" altLang="zh-CN" dirty="0"/>
              <a:t>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27</a:t>
            </a:fld>
            <a:endParaRPr lang="zh-CN" altLang="en-US">
              <a:solidFill>
                <a:srgbClr val="1F497D"/>
              </a:solidFill>
            </a:endParaRPr>
          </a:p>
        </p:txBody>
      </p:sp>
      <p:grpSp>
        <p:nvGrpSpPr>
          <p:cNvPr id="5" name="Group 6"/>
          <p:cNvGrpSpPr>
            <a:grpSpLocks/>
          </p:cNvGrpSpPr>
          <p:nvPr/>
        </p:nvGrpSpPr>
        <p:grpSpPr bwMode="auto">
          <a:xfrm>
            <a:off x="823493" y="1266217"/>
            <a:ext cx="7497013" cy="4966915"/>
            <a:chOff x="0" y="0"/>
            <a:chExt cx="4672" cy="3174"/>
          </a:xfrm>
        </p:grpSpPr>
        <p:sp>
          <p:nvSpPr>
            <p:cNvPr id="6" name="AutoShape 7"/>
            <p:cNvSpPr>
              <a:spLocks noChangeAspect="1" noChangeArrowheads="1" noTextEdit="1"/>
            </p:cNvSpPr>
            <p:nvPr/>
          </p:nvSpPr>
          <p:spPr bwMode="auto">
            <a:xfrm>
              <a:off x="0" y="0"/>
              <a:ext cx="4672" cy="3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7" name="Group 8"/>
            <p:cNvGrpSpPr>
              <a:grpSpLocks/>
            </p:cNvGrpSpPr>
            <p:nvPr/>
          </p:nvGrpSpPr>
          <p:grpSpPr bwMode="auto">
            <a:xfrm>
              <a:off x="61" y="79"/>
              <a:ext cx="4543" cy="2965"/>
              <a:chOff x="0" y="0"/>
              <a:chExt cx="4543" cy="2965"/>
            </a:xfrm>
          </p:grpSpPr>
          <p:sp>
            <p:nvSpPr>
              <p:cNvPr id="396" name="Freeform 9"/>
              <p:cNvSpPr>
                <a:spLocks/>
              </p:cNvSpPr>
              <p:nvPr/>
            </p:nvSpPr>
            <p:spPr bwMode="auto">
              <a:xfrm>
                <a:off x="4303" y="754"/>
                <a:ext cx="190" cy="969"/>
              </a:xfrm>
              <a:custGeom>
                <a:avLst/>
                <a:gdLst>
                  <a:gd name="T0" fmla="*/ 190 w 190"/>
                  <a:gd name="T1" fmla="*/ 969 h 969"/>
                  <a:gd name="T2" fmla="*/ 190 w 190"/>
                  <a:gd name="T3" fmla="*/ 0 h 969"/>
                  <a:gd name="T4" fmla="*/ 0 w 190"/>
                  <a:gd name="T5" fmla="*/ 0 h 969"/>
                  <a:gd name="T6" fmla="*/ 0 60000 65536"/>
                  <a:gd name="T7" fmla="*/ 0 60000 65536"/>
                  <a:gd name="T8" fmla="*/ 0 60000 65536"/>
                  <a:gd name="T9" fmla="*/ 0 w 190"/>
                  <a:gd name="T10" fmla="*/ 0 h 969"/>
                  <a:gd name="T11" fmla="*/ 190 w 190"/>
                  <a:gd name="T12" fmla="*/ 969 h 9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0" h="969">
                    <a:moveTo>
                      <a:pt x="190" y="969"/>
                    </a:moveTo>
                    <a:lnTo>
                      <a:pt x="190" y="0"/>
                    </a:ln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97" name="Freeform 10"/>
              <p:cNvSpPr>
                <a:spLocks/>
              </p:cNvSpPr>
              <p:nvPr/>
            </p:nvSpPr>
            <p:spPr bwMode="auto">
              <a:xfrm>
                <a:off x="1669" y="120"/>
                <a:ext cx="2715" cy="1269"/>
              </a:xfrm>
              <a:custGeom>
                <a:avLst/>
                <a:gdLst>
                  <a:gd name="T0" fmla="*/ 2632 w 2715"/>
                  <a:gd name="T1" fmla="*/ 551 h 1269"/>
                  <a:gd name="T2" fmla="*/ 2715 w 2715"/>
                  <a:gd name="T3" fmla="*/ 551 h 1269"/>
                  <a:gd name="T4" fmla="*/ 2715 w 2715"/>
                  <a:gd name="T5" fmla="*/ 0 h 1269"/>
                  <a:gd name="T6" fmla="*/ 0 w 2715"/>
                  <a:gd name="T7" fmla="*/ 0 h 1269"/>
                  <a:gd name="T8" fmla="*/ 0 w 2715"/>
                  <a:gd name="T9" fmla="*/ 1269 h 126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15"/>
                  <a:gd name="T16" fmla="*/ 0 h 1269"/>
                  <a:gd name="T17" fmla="*/ 2715 w 2715"/>
                  <a:gd name="T18" fmla="*/ 1269 h 126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15" h="1269">
                    <a:moveTo>
                      <a:pt x="2632" y="551"/>
                    </a:moveTo>
                    <a:lnTo>
                      <a:pt x="2715" y="551"/>
                    </a:lnTo>
                    <a:lnTo>
                      <a:pt x="2715" y="0"/>
                    </a:lnTo>
                    <a:lnTo>
                      <a:pt x="0" y="0"/>
                    </a:lnTo>
                    <a:lnTo>
                      <a:pt x="0" y="1269"/>
                    </a:lnTo>
                  </a:path>
                </a:pathLst>
              </a:custGeom>
              <a:noFill/>
              <a:ln w="6350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98" name="Freeform 11"/>
              <p:cNvSpPr>
                <a:spLocks/>
              </p:cNvSpPr>
              <p:nvPr/>
            </p:nvSpPr>
            <p:spPr bwMode="auto">
              <a:xfrm>
                <a:off x="574" y="0"/>
                <a:ext cx="3106" cy="1324"/>
              </a:xfrm>
              <a:custGeom>
                <a:avLst/>
                <a:gdLst>
                  <a:gd name="T0" fmla="*/ 0 w 3106"/>
                  <a:gd name="T1" fmla="*/ 181 h 1324"/>
                  <a:gd name="T2" fmla="*/ 2 w 3106"/>
                  <a:gd name="T3" fmla="*/ 0 h 1324"/>
                  <a:gd name="T4" fmla="*/ 3106 w 3106"/>
                  <a:gd name="T5" fmla="*/ 0 h 1324"/>
                  <a:gd name="T6" fmla="*/ 3106 w 3106"/>
                  <a:gd name="T7" fmla="*/ 1324 h 1324"/>
                  <a:gd name="T8" fmla="*/ 3025 w 3106"/>
                  <a:gd name="T9" fmla="*/ 1324 h 13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106"/>
                  <a:gd name="T16" fmla="*/ 0 h 1324"/>
                  <a:gd name="T17" fmla="*/ 3106 w 3106"/>
                  <a:gd name="T18" fmla="*/ 1324 h 13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106" h="1324">
                    <a:moveTo>
                      <a:pt x="0" y="181"/>
                    </a:moveTo>
                    <a:lnTo>
                      <a:pt x="2" y="0"/>
                    </a:lnTo>
                    <a:lnTo>
                      <a:pt x="3106" y="0"/>
                    </a:lnTo>
                    <a:lnTo>
                      <a:pt x="3106" y="1324"/>
                    </a:lnTo>
                    <a:lnTo>
                      <a:pt x="3025" y="1324"/>
                    </a:lnTo>
                  </a:path>
                </a:pathLst>
              </a:custGeom>
              <a:noFill/>
              <a:ln w="6350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99" name="Freeform 12"/>
              <p:cNvSpPr>
                <a:spLocks/>
              </p:cNvSpPr>
              <p:nvPr/>
            </p:nvSpPr>
            <p:spPr bwMode="auto">
              <a:xfrm>
                <a:off x="3267" y="645"/>
                <a:ext cx="162" cy="635"/>
              </a:xfrm>
              <a:custGeom>
                <a:avLst/>
                <a:gdLst>
                  <a:gd name="T0" fmla="*/ 0 w 162"/>
                  <a:gd name="T1" fmla="*/ 0 h 635"/>
                  <a:gd name="T2" fmla="*/ 81 w 162"/>
                  <a:gd name="T3" fmla="*/ 0 h 635"/>
                  <a:gd name="T4" fmla="*/ 81 w 162"/>
                  <a:gd name="T5" fmla="*/ 635 h 635"/>
                  <a:gd name="T6" fmla="*/ 162 w 162"/>
                  <a:gd name="T7" fmla="*/ 635 h 63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62"/>
                  <a:gd name="T13" fmla="*/ 0 h 635"/>
                  <a:gd name="T14" fmla="*/ 162 w 162"/>
                  <a:gd name="T15" fmla="*/ 635 h 63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62" h="635">
                    <a:moveTo>
                      <a:pt x="0" y="0"/>
                    </a:moveTo>
                    <a:lnTo>
                      <a:pt x="81" y="0"/>
                    </a:lnTo>
                    <a:lnTo>
                      <a:pt x="81" y="635"/>
                    </a:lnTo>
                    <a:lnTo>
                      <a:pt x="162" y="635"/>
                    </a:lnTo>
                  </a:path>
                </a:pathLst>
              </a:custGeom>
              <a:noFill/>
              <a:ln w="6350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00" name="Freeform 13"/>
              <p:cNvSpPr>
                <a:spLocks/>
              </p:cNvSpPr>
              <p:nvPr/>
            </p:nvSpPr>
            <p:spPr bwMode="auto">
              <a:xfrm>
                <a:off x="3267" y="1369"/>
                <a:ext cx="162" cy="267"/>
              </a:xfrm>
              <a:custGeom>
                <a:avLst/>
                <a:gdLst>
                  <a:gd name="T0" fmla="*/ 0 w 162"/>
                  <a:gd name="T1" fmla="*/ 267 h 267"/>
                  <a:gd name="T2" fmla="*/ 81 w 162"/>
                  <a:gd name="T3" fmla="*/ 267 h 267"/>
                  <a:gd name="T4" fmla="*/ 81 w 162"/>
                  <a:gd name="T5" fmla="*/ 0 h 267"/>
                  <a:gd name="T6" fmla="*/ 162 w 162"/>
                  <a:gd name="T7" fmla="*/ 0 h 2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62"/>
                  <a:gd name="T13" fmla="*/ 0 h 267"/>
                  <a:gd name="T14" fmla="*/ 162 w 162"/>
                  <a:gd name="T15" fmla="*/ 267 h 2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62" h="267">
                    <a:moveTo>
                      <a:pt x="0" y="267"/>
                    </a:moveTo>
                    <a:lnTo>
                      <a:pt x="81" y="267"/>
                    </a:lnTo>
                    <a:lnTo>
                      <a:pt x="81" y="0"/>
                    </a:lnTo>
                    <a:lnTo>
                      <a:pt x="162" y="0"/>
                    </a:lnTo>
                  </a:path>
                </a:pathLst>
              </a:custGeom>
              <a:noFill/>
              <a:ln w="6350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01" name="Freeform 14"/>
              <p:cNvSpPr>
                <a:spLocks/>
              </p:cNvSpPr>
              <p:nvPr/>
            </p:nvSpPr>
            <p:spPr bwMode="auto">
              <a:xfrm>
                <a:off x="3267" y="713"/>
                <a:ext cx="849" cy="1660"/>
              </a:xfrm>
              <a:custGeom>
                <a:avLst/>
                <a:gdLst>
                  <a:gd name="T0" fmla="*/ 504 w 849"/>
                  <a:gd name="T1" fmla="*/ 1479 h 1660"/>
                  <a:gd name="T2" fmla="*/ 504 w 849"/>
                  <a:gd name="T3" fmla="*/ 1660 h 1660"/>
                  <a:gd name="T4" fmla="*/ 849 w 849"/>
                  <a:gd name="T5" fmla="*/ 1660 h 1660"/>
                  <a:gd name="T6" fmla="*/ 849 w 849"/>
                  <a:gd name="T7" fmla="*/ 0 h 1660"/>
                  <a:gd name="T8" fmla="*/ 0 w 849"/>
                  <a:gd name="T9" fmla="*/ 0 h 166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49"/>
                  <a:gd name="T16" fmla="*/ 0 h 1660"/>
                  <a:gd name="T17" fmla="*/ 849 w 849"/>
                  <a:gd name="T18" fmla="*/ 1660 h 166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49" h="1660">
                    <a:moveTo>
                      <a:pt x="504" y="1479"/>
                    </a:moveTo>
                    <a:lnTo>
                      <a:pt x="504" y="1660"/>
                    </a:lnTo>
                    <a:lnTo>
                      <a:pt x="849" y="1660"/>
                    </a:lnTo>
                    <a:lnTo>
                      <a:pt x="849" y="0"/>
                    </a:ln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02" name="Freeform 15"/>
              <p:cNvSpPr>
                <a:spLocks/>
              </p:cNvSpPr>
              <p:nvPr/>
            </p:nvSpPr>
            <p:spPr bwMode="auto">
              <a:xfrm>
                <a:off x="3267" y="780"/>
                <a:ext cx="504" cy="779"/>
              </a:xfrm>
              <a:custGeom>
                <a:avLst/>
                <a:gdLst>
                  <a:gd name="T0" fmla="*/ 504 w 504"/>
                  <a:gd name="T1" fmla="*/ 779 h 779"/>
                  <a:gd name="T2" fmla="*/ 504 w 504"/>
                  <a:gd name="T3" fmla="*/ 0 h 779"/>
                  <a:gd name="T4" fmla="*/ 0 w 504"/>
                  <a:gd name="T5" fmla="*/ 0 h 779"/>
                  <a:gd name="T6" fmla="*/ 0 60000 65536"/>
                  <a:gd name="T7" fmla="*/ 0 60000 65536"/>
                  <a:gd name="T8" fmla="*/ 0 60000 65536"/>
                  <a:gd name="T9" fmla="*/ 0 w 504"/>
                  <a:gd name="T10" fmla="*/ 0 h 779"/>
                  <a:gd name="T11" fmla="*/ 504 w 504"/>
                  <a:gd name="T12" fmla="*/ 779 h 77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04" h="779">
                    <a:moveTo>
                      <a:pt x="504" y="779"/>
                    </a:moveTo>
                    <a:lnTo>
                      <a:pt x="504" y="0"/>
                    </a:ln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03" name="Freeform 16"/>
              <p:cNvSpPr>
                <a:spLocks/>
              </p:cNvSpPr>
              <p:nvPr/>
            </p:nvSpPr>
            <p:spPr bwMode="auto">
              <a:xfrm>
                <a:off x="2199" y="645"/>
                <a:ext cx="820" cy="2317"/>
              </a:xfrm>
              <a:custGeom>
                <a:avLst/>
                <a:gdLst>
                  <a:gd name="T0" fmla="*/ 0 w 820"/>
                  <a:gd name="T1" fmla="*/ 0 h 2317"/>
                  <a:gd name="T2" fmla="*/ 820 w 820"/>
                  <a:gd name="T3" fmla="*/ 0 h 2317"/>
                  <a:gd name="T4" fmla="*/ 820 w 820"/>
                  <a:gd name="T5" fmla="*/ 2317 h 2317"/>
                  <a:gd name="T6" fmla="*/ 213 w 820"/>
                  <a:gd name="T7" fmla="*/ 2317 h 2317"/>
                  <a:gd name="T8" fmla="*/ 213 w 820"/>
                  <a:gd name="T9" fmla="*/ 2236 h 2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20"/>
                  <a:gd name="T16" fmla="*/ 0 h 2317"/>
                  <a:gd name="T17" fmla="*/ 820 w 820"/>
                  <a:gd name="T18" fmla="*/ 2317 h 231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20" h="2317">
                    <a:moveTo>
                      <a:pt x="0" y="0"/>
                    </a:moveTo>
                    <a:lnTo>
                      <a:pt x="820" y="0"/>
                    </a:lnTo>
                    <a:lnTo>
                      <a:pt x="820" y="2317"/>
                    </a:lnTo>
                    <a:lnTo>
                      <a:pt x="213" y="2317"/>
                    </a:lnTo>
                    <a:lnTo>
                      <a:pt x="213" y="2236"/>
                    </a:lnTo>
                  </a:path>
                </a:pathLst>
              </a:custGeom>
              <a:noFill/>
              <a:ln w="6350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04" name="Freeform 17"/>
              <p:cNvSpPr>
                <a:spLocks/>
              </p:cNvSpPr>
              <p:nvPr/>
            </p:nvSpPr>
            <p:spPr bwMode="auto">
              <a:xfrm>
                <a:off x="2199" y="778"/>
                <a:ext cx="700" cy="919"/>
              </a:xfrm>
              <a:custGeom>
                <a:avLst/>
                <a:gdLst>
                  <a:gd name="T0" fmla="*/ 0 w 700"/>
                  <a:gd name="T1" fmla="*/ 0 h 919"/>
                  <a:gd name="T2" fmla="*/ 700 w 700"/>
                  <a:gd name="T3" fmla="*/ 2 h 919"/>
                  <a:gd name="T4" fmla="*/ 700 w 700"/>
                  <a:gd name="T5" fmla="*/ 615 h 919"/>
                  <a:gd name="T6" fmla="*/ 253 w 700"/>
                  <a:gd name="T7" fmla="*/ 615 h 919"/>
                  <a:gd name="T8" fmla="*/ 253 w 700"/>
                  <a:gd name="T9" fmla="*/ 919 h 9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00"/>
                  <a:gd name="T16" fmla="*/ 0 h 919"/>
                  <a:gd name="T17" fmla="*/ 700 w 700"/>
                  <a:gd name="T18" fmla="*/ 919 h 9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00" h="919">
                    <a:moveTo>
                      <a:pt x="0" y="0"/>
                    </a:moveTo>
                    <a:lnTo>
                      <a:pt x="700" y="2"/>
                    </a:lnTo>
                    <a:lnTo>
                      <a:pt x="700" y="615"/>
                    </a:lnTo>
                    <a:lnTo>
                      <a:pt x="253" y="615"/>
                    </a:lnTo>
                    <a:lnTo>
                      <a:pt x="253" y="919"/>
                    </a:lnTo>
                  </a:path>
                </a:pathLst>
              </a:custGeom>
              <a:noFill/>
              <a:ln w="6350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05" name="Freeform 18"/>
              <p:cNvSpPr>
                <a:spLocks/>
              </p:cNvSpPr>
              <p:nvPr/>
            </p:nvSpPr>
            <p:spPr bwMode="auto">
              <a:xfrm>
                <a:off x="2199" y="713"/>
                <a:ext cx="759" cy="1937"/>
              </a:xfrm>
              <a:custGeom>
                <a:avLst/>
                <a:gdLst>
                  <a:gd name="T0" fmla="*/ 0 w 759"/>
                  <a:gd name="T1" fmla="*/ 0 h 1937"/>
                  <a:gd name="T2" fmla="*/ 759 w 759"/>
                  <a:gd name="T3" fmla="*/ 0 h 1937"/>
                  <a:gd name="T4" fmla="*/ 759 w 759"/>
                  <a:gd name="T5" fmla="*/ 1937 h 1937"/>
                  <a:gd name="T6" fmla="*/ 410 w 759"/>
                  <a:gd name="T7" fmla="*/ 1937 h 1937"/>
                  <a:gd name="T8" fmla="*/ 410 w 759"/>
                  <a:gd name="T9" fmla="*/ 1837 h 193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9"/>
                  <a:gd name="T16" fmla="*/ 0 h 1937"/>
                  <a:gd name="T17" fmla="*/ 759 w 759"/>
                  <a:gd name="T18" fmla="*/ 1937 h 193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9" h="1937">
                    <a:moveTo>
                      <a:pt x="0" y="0"/>
                    </a:moveTo>
                    <a:lnTo>
                      <a:pt x="759" y="0"/>
                    </a:lnTo>
                    <a:lnTo>
                      <a:pt x="759" y="1937"/>
                    </a:lnTo>
                    <a:lnTo>
                      <a:pt x="410" y="1937"/>
                    </a:lnTo>
                    <a:lnTo>
                      <a:pt x="410" y="1837"/>
                    </a:lnTo>
                  </a:path>
                </a:pathLst>
              </a:custGeom>
              <a:noFill/>
              <a:ln w="17463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06" name="Line 19"/>
              <p:cNvSpPr>
                <a:spLocks noChangeShapeType="1"/>
              </p:cNvSpPr>
              <p:nvPr/>
            </p:nvSpPr>
            <p:spPr bwMode="auto">
              <a:xfrm>
                <a:off x="2918" y="1636"/>
                <a:ext cx="216" cy="1"/>
              </a:xfrm>
              <a:prstGeom prst="line">
                <a:avLst/>
              </a:prstGeom>
              <a:noFill/>
              <a:ln w="6350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7" name="Freeform 20"/>
              <p:cNvSpPr>
                <a:spLocks/>
              </p:cNvSpPr>
              <p:nvPr/>
            </p:nvSpPr>
            <p:spPr bwMode="auto">
              <a:xfrm>
                <a:off x="3128" y="1623"/>
                <a:ext cx="28" cy="26"/>
              </a:xfrm>
              <a:custGeom>
                <a:avLst/>
                <a:gdLst>
                  <a:gd name="T0" fmla="*/ 0 w 28"/>
                  <a:gd name="T1" fmla="*/ 0 h 26"/>
                  <a:gd name="T2" fmla="*/ 2 w 28"/>
                  <a:gd name="T3" fmla="*/ 26 h 26"/>
                  <a:gd name="T4" fmla="*/ 28 w 28"/>
                  <a:gd name="T5" fmla="*/ 13 h 26"/>
                  <a:gd name="T6" fmla="*/ 2 w 28"/>
                  <a:gd name="T7" fmla="*/ 0 h 26"/>
                  <a:gd name="T8" fmla="*/ 0 w 28"/>
                  <a:gd name="T9" fmla="*/ 0 h 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8"/>
                  <a:gd name="T16" fmla="*/ 0 h 26"/>
                  <a:gd name="T17" fmla="*/ 28 w 28"/>
                  <a:gd name="T18" fmla="*/ 26 h 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8" h="26">
                    <a:moveTo>
                      <a:pt x="0" y="0"/>
                    </a:moveTo>
                    <a:lnTo>
                      <a:pt x="2" y="26"/>
                    </a:lnTo>
                    <a:lnTo>
                      <a:pt x="28" y="13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75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08" name="Freeform 21"/>
              <p:cNvSpPr>
                <a:spLocks/>
              </p:cNvSpPr>
              <p:nvPr/>
            </p:nvSpPr>
            <p:spPr bwMode="auto">
              <a:xfrm>
                <a:off x="2092" y="621"/>
                <a:ext cx="107" cy="183"/>
              </a:xfrm>
              <a:custGeom>
                <a:avLst/>
                <a:gdLst>
                  <a:gd name="T0" fmla="*/ 107 w 107"/>
                  <a:gd name="T1" fmla="*/ 181 h 183"/>
                  <a:gd name="T2" fmla="*/ 107 w 107"/>
                  <a:gd name="T3" fmla="*/ 0 h 183"/>
                  <a:gd name="T4" fmla="*/ 0 w 107"/>
                  <a:gd name="T5" fmla="*/ 0 h 183"/>
                  <a:gd name="T6" fmla="*/ 0 w 107"/>
                  <a:gd name="T7" fmla="*/ 183 h 183"/>
                  <a:gd name="T8" fmla="*/ 107 w 107"/>
                  <a:gd name="T9" fmla="*/ 183 h 183"/>
                  <a:gd name="T10" fmla="*/ 107 w 107"/>
                  <a:gd name="T11" fmla="*/ 181 h 1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7"/>
                  <a:gd name="T19" fmla="*/ 0 h 183"/>
                  <a:gd name="T20" fmla="*/ 107 w 107"/>
                  <a:gd name="T21" fmla="*/ 183 h 1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7" h="183">
                    <a:moveTo>
                      <a:pt x="107" y="181"/>
                    </a:moveTo>
                    <a:lnTo>
                      <a:pt x="107" y="0"/>
                    </a:lnTo>
                    <a:lnTo>
                      <a:pt x="0" y="0"/>
                    </a:lnTo>
                    <a:lnTo>
                      <a:pt x="0" y="183"/>
                    </a:lnTo>
                    <a:lnTo>
                      <a:pt x="107" y="183"/>
                    </a:lnTo>
                    <a:lnTo>
                      <a:pt x="107" y="18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09" name="Freeform 22"/>
              <p:cNvSpPr>
                <a:spLocks/>
              </p:cNvSpPr>
              <p:nvPr/>
            </p:nvSpPr>
            <p:spPr bwMode="auto">
              <a:xfrm>
                <a:off x="2092" y="621"/>
                <a:ext cx="107" cy="183"/>
              </a:xfrm>
              <a:custGeom>
                <a:avLst/>
                <a:gdLst>
                  <a:gd name="T0" fmla="*/ 107 w 107"/>
                  <a:gd name="T1" fmla="*/ 181 h 183"/>
                  <a:gd name="T2" fmla="*/ 107 w 107"/>
                  <a:gd name="T3" fmla="*/ 0 h 183"/>
                  <a:gd name="T4" fmla="*/ 0 w 107"/>
                  <a:gd name="T5" fmla="*/ 0 h 183"/>
                  <a:gd name="T6" fmla="*/ 0 w 107"/>
                  <a:gd name="T7" fmla="*/ 183 h 183"/>
                  <a:gd name="T8" fmla="*/ 107 w 107"/>
                  <a:gd name="T9" fmla="*/ 183 h 18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07"/>
                  <a:gd name="T16" fmla="*/ 0 h 183"/>
                  <a:gd name="T17" fmla="*/ 107 w 107"/>
                  <a:gd name="T18" fmla="*/ 183 h 18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07" h="183">
                    <a:moveTo>
                      <a:pt x="107" y="181"/>
                    </a:moveTo>
                    <a:lnTo>
                      <a:pt x="107" y="0"/>
                    </a:lnTo>
                    <a:lnTo>
                      <a:pt x="0" y="0"/>
                    </a:lnTo>
                    <a:lnTo>
                      <a:pt x="0" y="183"/>
                    </a:lnTo>
                    <a:lnTo>
                      <a:pt x="107" y="183"/>
                    </a:lnTo>
                  </a:path>
                </a:pathLst>
              </a:custGeom>
              <a:noFill/>
              <a:ln w="11113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10" name="Freeform 23"/>
              <p:cNvSpPr>
                <a:spLocks/>
              </p:cNvSpPr>
              <p:nvPr/>
            </p:nvSpPr>
            <p:spPr bwMode="auto">
              <a:xfrm>
                <a:off x="2709" y="1873"/>
                <a:ext cx="81" cy="463"/>
              </a:xfrm>
              <a:custGeom>
                <a:avLst/>
                <a:gdLst>
                  <a:gd name="T0" fmla="*/ 81 w 81"/>
                  <a:gd name="T1" fmla="*/ 0 h 463"/>
                  <a:gd name="T2" fmla="*/ 81 w 81"/>
                  <a:gd name="T3" fmla="*/ 463 h 463"/>
                  <a:gd name="T4" fmla="*/ 0 w 81"/>
                  <a:gd name="T5" fmla="*/ 463 h 463"/>
                  <a:gd name="T6" fmla="*/ 0 60000 65536"/>
                  <a:gd name="T7" fmla="*/ 0 60000 65536"/>
                  <a:gd name="T8" fmla="*/ 0 60000 65536"/>
                  <a:gd name="T9" fmla="*/ 0 w 81"/>
                  <a:gd name="T10" fmla="*/ 0 h 463"/>
                  <a:gd name="T11" fmla="*/ 81 w 81"/>
                  <a:gd name="T12" fmla="*/ 463 h 46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81" h="463">
                    <a:moveTo>
                      <a:pt x="81" y="0"/>
                    </a:moveTo>
                    <a:lnTo>
                      <a:pt x="81" y="463"/>
                    </a:lnTo>
                    <a:lnTo>
                      <a:pt x="0" y="463"/>
                    </a:lnTo>
                  </a:path>
                </a:pathLst>
              </a:custGeom>
              <a:noFill/>
              <a:ln w="17463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11" name="Freeform 24"/>
              <p:cNvSpPr>
                <a:spLocks/>
              </p:cNvSpPr>
              <p:nvPr/>
            </p:nvSpPr>
            <p:spPr bwMode="auto">
              <a:xfrm>
                <a:off x="3429" y="1254"/>
                <a:ext cx="170" cy="142"/>
              </a:xfrm>
              <a:custGeom>
                <a:avLst/>
                <a:gdLst>
                  <a:gd name="T0" fmla="*/ 100 w 170"/>
                  <a:gd name="T1" fmla="*/ 139 h 142"/>
                  <a:gd name="T2" fmla="*/ 111 w 170"/>
                  <a:gd name="T3" fmla="*/ 139 h 142"/>
                  <a:gd name="T4" fmla="*/ 122 w 170"/>
                  <a:gd name="T5" fmla="*/ 137 h 142"/>
                  <a:gd name="T6" fmla="*/ 133 w 170"/>
                  <a:gd name="T7" fmla="*/ 133 h 142"/>
                  <a:gd name="T8" fmla="*/ 142 w 170"/>
                  <a:gd name="T9" fmla="*/ 126 h 142"/>
                  <a:gd name="T10" fmla="*/ 150 w 170"/>
                  <a:gd name="T11" fmla="*/ 120 h 142"/>
                  <a:gd name="T12" fmla="*/ 157 w 170"/>
                  <a:gd name="T13" fmla="*/ 111 h 142"/>
                  <a:gd name="T14" fmla="*/ 161 w 170"/>
                  <a:gd name="T15" fmla="*/ 102 h 142"/>
                  <a:gd name="T16" fmla="*/ 166 w 170"/>
                  <a:gd name="T17" fmla="*/ 94 h 142"/>
                  <a:gd name="T18" fmla="*/ 168 w 170"/>
                  <a:gd name="T19" fmla="*/ 83 h 142"/>
                  <a:gd name="T20" fmla="*/ 170 w 170"/>
                  <a:gd name="T21" fmla="*/ 70 h 142"/>
                  <a:gd name="T22" fmla="*/ 168 w 170"/>
                  <a:gd name="T23" fmla="*/ 59 h 142"/>
                  <a:gd name="T24" fmla="*/ 166 w 170"/>
                  <a:gd name="T25" fmla="*/ 48 h 142"/>
                  <a:gd name="T26" fmla="*/ 161 w 170"/>
                  <a:gd name="T27" fmla="*/ 37 h 142"/>
                  <a:gd name="T28" fmla="*/ 157 w 170"/>
                  <a:gd name="T29" fmla="*/ 28 h 142"/>
                  <a:gd name="T30" fmla="*/ 150 w 170"/>
                  <a:gd name="T31" fmla="*/ 19 h 142"/>
                  <a:gd name="T32" fmla="*/ 142 w 170"/>
                  <a:gd name="T33" fmla="*/ 13 h 142"/>
                  <a:gd name="T34" fmla="*/ 133 w 170"/>
                  <a:gd name="T35" fmla="*/ 9 h 142"/>
                  <a:gd name="T36" fmla="*/ 122 w 170"/>
                  <a:gd name="T37" fmla="*/ 4 h 142"/>
                  <a:gd name="T38" fmla="*/ 111 w 170"/>
                  <a:gd name="T39" fmla="*/ 0 h 142"/>
                  <a:gd name="T40" fmla="*/ 100 w 170"/>
                  <a:gd name="T41" fmla="*/ 0 h 142"/>
                  <a:gd name="T42" fmla="*/ 0 w 170"/>
                  <a:gd name="T43" fmla="*/ 0 h 142"/>
                  <a:gd name="T44" fmla="*/ 0 w 170"/>
                  <a:gd name="T45" fmla="*/ 142 h 142"/>
                  <a:gd name="T46" fmla="*/ 100 w 170"/>
                  <a:gd name="T47" fmla="*/ 142 h 142"/>
                  <a:gd name="T48" fmla="*/ 100 w 170"/>
                  <a:gd name="T49" fmla="*/ 139 h 14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70"/>
                  <a:gd name="T76" fmla="*/ 0 h 142"/>
                  <a:gd name="T77" fmla="*/ 170 w 170"/>
                  <a:gd name="T78" fmla="*/ 142 h 14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70" h="142">
                    <a:moveTo>
                      <a:pt x="100" y="139"/>
                    </a:moveTo>
                    <a:lnTo>
                      <a:pt x="111" y="139"/>
                    </a:lnTo>
                    <a:lnTo>
                      <a:pt x="122" y="137"/>
                    </a:lnTo>
                    <a:lnTo>
                      <a:pt x="133" y="133"/>
                    </a:lnTo>
                    <a:lnTo>
                      <a:pt x="142" y="126"/>
                    </a:lnTo>
                    <a:lnTo>
                      <a:pt x="150" y="120"/>
                    </a:lnTo>
                    <a:lnTo>
                      <a:pt x="157" y="111"/>
                    </a:lnTo>
                    <a:lnTo>
                      <a:pt x="161" y="102"/>
                    </a:lnTo>
                    <a:lnTo>
                      <a:pt x="166" y="94"/>
                    </a:lnTo>
                    <a:lnTo>
                      <a:pt x="168" y="83"/>
                    </a:lnTo>
                    <a:lnTo>
                      <a:pt x="170" y="70"/>
                    </a:lnTo>
                    <a:lnTo>
                      <a:pt x="168" y="59"/>
                    </a:lnTo>
                    <a:lnTo>
                      <a:pt x="166" y="48"/>
                    </a:lnTo>
                    <a:lnTo>
                      <a:pt x="161" y="37"/>
                    </a:lnTo>
                    <a:lnTo>
                      <a:pt x="157" y="28"/>
                    </a:lnTo>
                    <a:lnTo>
                      <a:pt x="150" y="19"/>
                    </a:lnTo>
                    <a:lnTo>
                      <a:pt x="142" y="13"/>
                    </a:lnTo>
                    <a:lnTo>
                      <a:pt x="133" y="9"/>
                    </a:lnTo>
                    <a:lnTo>
                      <a:pt x="122" y="4"/>
                    </a:lnTo>
                    <a:lnTo>
                      <a:pt x="111" y="0"/>
                    </a:lnTo>
                    <a:lnTo>
                      <a:pt x="100" y="0"/>
                    </a:lnTo>
                    <a:lnTo>
                      <a:pt x="0" y="0"/>
                    </a:lnTo>
                    <a:lnTo>
                      <a:pt x="0" y="142"/>
                    </a:lnTo>
                    <a:lnTo>
                      <a:pt x="100" y="142"/>
                    </a:lnTo>
                    <a:lnTo>
                      <a:pt x="100" y="1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12" name="Freeform 25"/>
              <p:cNvSpPr>
                <a:spLocks/>
              </p:cNvSpPr>
              <p:nvPr/>
            </p:nvSpPr>
            <p:spPr bwMode="auto">
              <a:xfrm>
                <a:off x="3429" y="1254"/>
                <a:ext cx="170" cy="142"/>
              </a:xfrm>
              <a:custGeom>
                <a:avLst/>
                <a:gdLst>
                  <a:gd name="T0" fmla="*/ 100 w 170"/>
                  <a:gd name="T1" fmla="*/ 139 h 142"/>
                  <a:gd name="T2" fmla="*/ 111 w 170"/>
                  <a:gd name="T3" fmla="*/ 139 h 142"/>
                  <a:gd name="T4" fmla="*/ 122 w 170"/>
                  <a:gd name="T5" fmla="*/ 137 h 142"/>
                  <a:gd name="T6" fmla="*/ 133 w 170"/>
                  <a:gd name="T7" fmla="*/ 133 h 142"/>
                  <a:gd name="T8" fmla="*/ 142 w 170"/>
                  <a:gd name="T9" fmla="*/ 126 h 142"/>
                  <a:gd name="T10" fmla="*/ 150 w 170"/>
                  <a:gd name="T11" fmla="*/ 120 h 142"/>
                  <a:gd name="T12" fmla="*/ 157 w 170"/>
                  <a:gd name="T13" fmla="*/ 111 h 142"/>
                  <a:gd name="T14" fmla="*/ 161 w 170"/>
                  <a:gd name="T15" fmla="*/ 102 h 142"/>
                  <a:gd name="T16" fmla="*/ 166 w 170"/>
                  <a:gd name="T17" fmla="*/ 94 h 142"/>
                  <a:gd name="T18" fmla="*/ 168 w 170"/>
                  <a:gd name="T19" fmla="*/ 83 h 142"/>
                  <a:gd name="T20" fmla="*/ 170 w 170"/>
                  <a:gd name="T21" fmla="*/ 70 h 142"/>
                  <a:gd name="T22" fmla="*/ 168 w 170"/>
                  <a:gd name="T23" fmla="*/ 59 h 142"/>
                  <a:gd name="T24" fmla="*/ 166 w 170"/>
                  <a:gd name="T25" fmla="*/ 48 h 142"/>
                  <a:gd name="T26" fmla="*/ 161 w 170"/>
                  <a:gd name="T27" fmla="*/ 37 h 142"/>
                  <a:gd name="T28" fmla="*/ 157 w 170"/>
                  <a:gd name="T29" fmla="*/ 28 h 142"/>
                  <a:gd name="T30" fmla="*/ 150 w 170"/>
                  <a:gd name="T31" fmla="*/ 19 h 142"/>
                  <a:gd name="T32" fmla="*/ 142 w 170"/>
                  <a:gd name="T33" fmla="*/ 13 h 142"/>
                  <a:gd name="T34" fmla="*/ 133 w 170"/>
                  <a:gd name="T35" fmla="*/ 9 h 142"/>
                  <a:gd name="T36" fmla="*/ 122 w 170"/>
                  <a:gd name="T37" fmla="*/ 4 h 142"/>
                  <a:gd name="T38" fmla="*/ 111 w 170"/>
                  <a:gd name="T39" fmla="*/ 0 h 142"/>
                  <a:gd name="T40" fmla="*/ 100 w 170"/>
                  <a:gd name="T41" fmla="*/ 0 h 142"/>
                  <a:gd name="T42" fmla="*/ 0 w 170"/>
                  <a:gd name="T43" fmla="*/ 0 h 142"/>
                  <a:gd name="T44" fmla="*/ 0 w 170"/>
                  <a:gd name="T45" fmla="*/ 142 h 142"/>
                  <a:gd name="T46" fmla="*/ 100 w 170"/>
                  <a:gd name="T47" fmla="*/ 142 h 142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170"/>
                  <a:gd name="T73" fmla="*/ 0 h 142"/>
                  <a:gd name="T74" fmla="*/ 170 w 170"/>
                  <a:gd name="T75" fmla="*/ 142 h 142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170" h="142">
                    <a:moveTo>
                      <a:pt x="100" y="139"/>
                    </a:moveTo>
                    <a:lnTo>
                      <a:pt x="111" y="139"/>
                    </a:lnTo>
                    <a:lnTo>
                      <a:pt x="122" y="137"/>
                    </a:lnTo>
                    <a:lnTo>
                      <a:pt x="133" y="133"/>
                    </a:lnTo>
                    <a:lnTo>
                      <a:pt x="142" y="126"/>
                    </a:lnTo>
                    <a:lnTo>
                      <a:pt x="150" y="120"/>
                    </a:lnTo>
                    <a:lnTo>
                      <a:pt x="157" y="111"/>
                    </a:lnTo>
                    <a:lnTo>
                      <a:pt x="161" y="102"/>
                    </a:lnTo>
                    <a:lnTo>
                      <a:pt x="166" y="94"/>
                    </a:lnTo>
                    <a:lnTo>
                      <a:pt x="168" y="83"/>
                    </a:lnTo>
                    <a:lnTo>
                      <a:pt x="170" y="70"/>
                    </a:lnTo>
                    <a:lnTo>
                      <a:pt x="168" y="59"/>
                    </a:lnTo>
                    <a:lnTo>
                      <a:pt x="166" y="48"/>
                    </a:lnTo>
                    <a:lnTo>
                      <a:pt x="161" y="37"/>
                    </a:lnTo>
                    <a:lnTo>
                      <a:pt x="157" y="28"/>
                    </a:lnTo>
                    <a:lnTo>
                      <a:pt x="150" y="19"/>
                    </a:lnTo>
                    <a:lnTo>
                      <a:pt x="142" y="13"/>
                    </a:lnTo>
                    <a:lnTo>
                      <a:pt x="133" y="9"/>
                    </a:lnTo>
                    <a:lnTo>
                      <a:pt x="122" y="4"/>
                    </a:lnTo>
                    <a:lnTo>
                      <a:pt x="111" y="0"/>
                    </a:lnTo>
                    <a:lnTo>
                      <a:pt x="100" y="0"/>
                    </a:lnTo>
                    <a:lnTo>
                      <a:pt x="0" y="0"/>
                    </a:lnTo>
                    <a:lnTo>
                      <a:pt x="0" y="142"/>
                    </a:lnTo>
                    <a:lnTo>
                      <a:pt x="100" y="142"/>
                    </a:lnTo>
                  </a:path>
                </a:pathLst>
              </a:custGeom>
              <a:noFill/>
              <a:ln w="6350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13" name="Freeform 26"/>
              <p:cNvSpPr>
                <a:spLocks/>
              </p:cNvSpPr>
              <p:nvPr/>
            </p:nvSpPr>
            <p:spPr bwMode="auto">
              <a:xfrm>
                <a:off x="2330" y="2576"/>
                <a:ext cx="26" cy="26"/>
              </a:xfrm>
              <a:custGeom>
                <a:avLst/>
                <a:gdLst>
                  <a:gd name="T0" fmla="*/ 0 w 26"/>
                  <a:gd name="T1" fmla="*/ 0 h 26"/>
                  <a:gd name="T2" fmla="*/ 0 w 26"/>
                  <a:gd name="T3" fmla="*/ 26 h 26"/>
                  <a:gd name="T4" fmla="*/ 26 w 26"/>
                  <a:gd name="T5" fmla="*/ 13 h 26"/>
                  <a:gd name="T6" fmla="*/ 0 w 26"/>
                  <a:gd name="T7" fmla="*/ 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6"/>
                  <a:gd name="T13" fmla="*/ 0 h 26"/>
                  <a:gd name="T14" fmla="*/ 26 w 2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6" h="26">
                    <a:moveTo>
                      <a:pt x="0" y="0"/>
                    </a:moveTo>
                    <a:lnTo>
                      <a:pt x="0" y="26"/>
                    </a:lnTo>
                    <a:lnTo>
                      <a:pt x="26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14" name="Freeform 27"/>
              <p:cNvSpPr>
                <a:spLocks/>
              </p:cNvSpPr>
              <p:nvPr/>
            </p:nvSpPr>
            <p:spPr bwMode="auto">
              <a:xfrm>
                <a:off x="2330" y="2818"/>
                <a:ext cx="26" cy="26"/>
              </a:xfrm>
              <a:custGeom>
                <a:avLst/>
                <a:gdLst>
                  <a:gd name="T0" fmla="*/ 0 w 26"/>
                  <a:gd name="T1" fmla="*/ 0 h 26"/>
                  <a:gd name="T2" fmla="*/ 0 w 26"/>
                  <a:gd name="T3" fmla="*/ 26 h 26"/>
                  <a:gd name="T4" fmla="*/ 26 w 26"/>
                  <a:gd name="T5" fmla="*/ 13 h 26"/>
                  <a:gd name="T6" fmla="*/ 0 w 26"/>
                  <a:gd name="T7" fmla="*/ 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6"/>
                  <a:gd name="T13" fmla="*/ 0 h 26"/>
                  <a:gd name="T14" fmla="*/ 26 w 2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6" h="26">
                    <a:moveTo>
                      <a:pt x="0" y="0"/>
                    </a:moveTo>
                    <a:lnTo>
                      <a:pt x="0" y="26"/>
                    </a:lnTo>
                    <a:lnTo>
                      <a:pt x="26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15" name="Freeform 28"/>
              <p:cNvSpPr>
                <a:spLocks/>
              </p:cNvSpPr>
              <p:nvPr/>
            </p:nvSpPr>
            <p:spPr bwMode="auto">
              <a:xfrm>
                <a:off x="1333" y="1771"/>
                <a:ext cx="28" cy="28"/>
              </a:xfrm>
              <a:custGeom>
                <a:avLst/>
                <a:gdLst>
                  <a:gd name="T0" fmla="*/ 0 w 28"/>
                  <a:gd name="T1" fmla="*/ 0 h 28"/>
                  <a:gd name="T2" fmla="*/ 2 w 28"/>
                  <a:gd name="T3" fmla="*/ 28 h 28"/>
                  <a:gd name="T4" fmla="*/ 28 w 28"/>
                  <a:gd name="T5" fmla="*/ 15 h 28"/>
                  <a:gd name="T6" fmla="*/ 2 w 28"/>
                  <a:gd name="T7" fmla="*/ 2 h 28"/>
                  <a:gd name="T8" fmla="*/ 0 w 28"/>
                  <a:gd name="T9" fmla="*/ 0 h 2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8"/>
                  <a:gd name="T16" fmla="*/ 0 h 28"/>
                  <a:gd name="T17" fmla="*/ 28 w 28"/>
                  <a:gd name="T18" fmla="*/ 28 h 2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8" h="28">
                    <a:moveTo>
                      <a:pt x="0" y="0"/>
                    </a:moveTo>
                    <a:lnTo>
                      <a:pt x="2" y="28"/>
                    </a:lnTo>
                    <a:lnTo>
                      <a:pt x="28" y="15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16" name="Line 29"/>
              <p:cNvSpPr>
                <a:spLocks noChangeShapeType="1"/>
              </p:cNvSpPr>
              <p:nvPr/>
            </p:nvSpPr>
            <p:spPr bwMode="auto">
              <a:xfrm flipH="1" flipV="1">
                <a:off x="1599" y="2299"/>
                <a:ext cx="39" cy="70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7" name="Freeform 30"/>
              <p:cNvSpPr>
                <a:spLocks/>
              </p:cNvSpPr>
              <p:nvPr/>
            </p:nvSpPr>
            <p:spPr bwMode="auto">
              <a:xfrm>
                <a:off x="31" y="1363"/>
                <a:ext cx="100" cy="281"/>
              </a:xfrm>
              <a:custGeom>
                <a:avLst/>
                <a:gdLst>
                  <a:gd name="T0" fmla="*/ 100 w 100"/>
                  <a:gd name="T1" fmla="*/ 281 h 281"/>
                  <a:gd name="T2" fmla="*/ 100 w 100"/>
                  <a:gd name="T3" fmla="*/ 0 h 281"/>
                  <a:gd name="T4" fmla="*/ 0 w 100"/>
                  <a:gd name="T5" fmla="*/ 0 h 281"/>
                  <a:gd name="T6" fmla="*/ 0 w 100"/>
                  <a:gd name="T7" fmla="*/ 281 h 281"/>
                  <a:gd name="T8" fmla="*/ 100 w 100"/>
                  <a:gd name="T9" fmla="*/ 281 h 28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00"/>
                  <a:gd name="T16" fmla="*/ 0 h 281"/>
                  <a:gd name="T17" fmla="*/ 100 w 100"/>
                  <a:gd name="T18" fmla="*/ 281 h 28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00" h="281">
                    <a:moveTo>
                      <a:pt x="100" y="281"/>
                    </a:moveTo>
                    <a:lnTo>
                      <a:pt x="100" y="0"/>
                    </a:lnTo>
                    <a:lnTo>
                      <a:pt x="0" y="0"/>
                    </a:lnTo>
                    <a:lnTo>
                      <a:pt x="0" y="281"/>
                    </a:lnTo>
                    <a:lnTo>
                      <a:pt x="100" y="28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18" name="Freeform 31"/>
              <p:cNvSpPr>
                <a:spLocks/>
              </p:cNvSpPr>
              <p:nvPr/>
            </p:nvSpPr>
            <p:spPr bwMode="auto">
              <a:xfrm>
                <a:off x="31" y="1363"/>
                <a:ext cx="100" cy="281"/>
              </a:xfrm>
              <a:custGeom>
                <a:avLst/>
                <a:gdLst>
                  <a:gd name="T0" fmla="*/ 100 w 100"/>
                  <a:gd name="T1" fmla="*/ 281 h 281"/>
                  <a:gd name="T2" fmla="*/ 100 w 100"/>
                  <a:gd name="T3" fmla="*/ 0 h 281"/>
                  <a:gd name="T4" fmla="*/ 0 w 100"/>
                  <a:gd name="T5" fmla="*/ 0 h 281"/>
                  <a:gd name="T6" fmla="*/ 0 w 100"/>
                  <a:gd name="T7" fmla="*/ 281 h 281"/>
                  <a:gd name="T8" fmla="*/ 100 w 100"/>
                  <a:gd name="T9" fmla="*/ 281 h 28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00"/>
                  <a:gd name="T16" fmla="*/ 0 h 281"/>
                  <a:gd name="T17" fmla="*/ 100 w 100"/>
                  <a:gd name="T18" fmla="*/ 281 h 28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00" h="281">
                    <a:moveTo>
                      <a:pt x="100" y="281"/>
                    </a:moveTo>
                    <a:lnTo>
                      <a:pt x="100" y="0"/>
                    </a:lnTo>
                    <a:lnTo>
                      <a:pt x="0" y="0"/>
                    </a:lnTo>
                    <a:lnTo>
                      <a:pt x="0" y="281"/>
                    </a:lnTo>
                    <a:lnTo>
                      <a:pt x="100" y="281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19" name="Rectangle 32"/>
              <p:cNvSpPr>
                <a:spLocks noChangeArrowheads="1"/>
              </p:cNvSpPr>
              <p:nvPr/>
            </p:nvSpPr>
            <p:spPr bwMode="auto">
              <a:xfrm>
                <a:off x="46" y="1470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P</a:t>
                </a:r>
                <a:endParaRPr lang="en-US" altLang="zh-CN"/>
              </a:p>
            </p:txBody>
          </p:sp>
          <p:sp>
            <p:nvSpPr>
              <p:cNvPr id="420" name="Rectangle 33"/>
              <p:cNvSpPr>
                <a:spLocks noChangeArrowheads="1"/>
              </p:cNvSpPr>
              <p:nvPr/>
            </p:nvSpPr>
            <p:spPr bwMode="auto">
              <a:xfrm>
                <a:off x="83" y="1470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C</a:t>
                </a:r>
                <a:endParaRPr lang="en-US" altLang="zh-CN"/>
              </a:p>
            </p:txBody>
          </p:sp>
          <p:sp>
            <p:nvSpPr>
              <p:cNvPr id="421" name="Freeform 34"/>
              <p:cNvSpPr>
                <a:spLocks/>
              </p:cNvSpPr>
              <p:nvPr/>
            </p:nvSpPr>
            <p:spPr bwMode="auto">
              <a:xfrm>
                <a:off x="273" y="1389"/>
                <a:ext cx="606" cy="633"/>
              </a:xfrm>
              <a:custGeom>
                <a:avLst/>
                <a:gdLst>
                  <a:gd name="T0" fmla="*/ 604 w 606"/>
                  <a:gd name="T1" fmla="*/ 631 h 633"/>
                  <a:gd name="T2" fmla="*/ 606 w 606"/>
                  <a:gd name="T3" fmla="*/ 0 h 633"/>
                  <a:gd name="T4" fmla="*/ 0 w 606"/>
                  <a:gd name="T5" fmla="*/ 0 h 633"/>
                  <a:gd name="T6" fmla="*/ 0 w 606"/>
                  <a:gd name="T7" fmla="*/ 633 h 633"/>
                  <a:gd name="T8" fmla="*/ 606 w 606"/>
                  <a:gd name="T9" fmla="*/ 633 h 633"/>
                  <a:gd name="T10" fmla="*/ 604 w 606"/>
                  <a:gd name="T11" fmla="*/ 631 h 63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606"/>
                  <a:gd name="T19" fmla="*/ 0 h 633"/>
                  <a:gd name="T20" fmla="*/ 606 w 606"/>
                  <a:gd name="T21" fmla="*/ 633 h 63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606" h="633">
                    <a:moveTo>
                      <a:pt x="604" y="631"/>
                    </a:moveTo>
                    <a:lnTo>
                      <a:pt x="606" y="0"/>
                    </a:lnTo>
                    <a:lnTo>
                      <a:pt x="0" y="0"/>
                    </a:lnTo>
                    <a:lnTo>
                      <a:pt x="0" y="633"/>
                    </a:lnTo>
                    <a:lnTo>
                      <a:pt x="606" y="633"/>
                    </a:lnTo>
                    <a:lnTo>
                      <a:pt x="604" y="63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22" name="Freeform 35"/>
              <p:cNvSpPr>
                <a:spLocks/>
              </p:cNvSpPr>
              <p:nvPr/>
            </p:nvSpPr>
            <p:spPr bwMode="auto">
              <a:xfrm>
                <a:off x="273" y="1389"/>
                <a:ext cx="606" cy="633"/>
              </a:xfrm>
              <a:custGeom>
                <a:avLst/>
                <a:gdLst>
                  <a:gd name="T0" fmla="*/ 604 w 606"/>
                  <a:gd name="T1" fmla="*/ 631 h 633"/>
                  <a:gd name="T2" fmla="*/ 606 w 606"/>
                  <a:gd name="T3" fmla="*/ 0 h 633"/>
                  <a:gd name="T4" fmla="*/ 0 w 606"/>
                  <a:gd name="T5" fmla="*/ 0 h 633"/>
                  <a:gd name="T6" fmla="*/ 0 w 606"/>
                  <a:gd name="T7" fmla="*/ 633 h 633"/>
                  <a:gd name="T8" fmla="*/ 606 w 606"/>
                  <a:gd name="T9" fmla="*/ 633 h 6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6"/>
                  <a:gd name="T16" fmla="*/ 0 h 633"/>
                  <a:gd name="T17" fmla="*/ 606 w 606"/>
                  <a:gd name="T18" fmla="*/ 633 h 6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6" h="633">
                    <a:moveTo>
                      <a:pt x="604" y="631"/>
                    </a:moveTo>
                    <a:lnTo>
                      <a:pt x="606" y="0"/>
                    </a:lnTo>
                    <a:lnTo>
                      <a:pt x="0" y="0"/>
                    </a:lnTo>
                    <a:lnTo>
                      <a:pt x="0" y="633"/>
                    </a:lnTo>
                    <a:lnTo>
                      <a:pt x="606" y="633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23" name="Rectangle 36"/>
              <p:cNvSpPr>
                <a:spLocks noChangeArrowheads="1"/>
              </p:cNvSpPr>
              <p:nvPr/>
            </p:nvSpPr>
            <p:spPr bwMode="auto">
              <a:xfrm>
                <a:off x="445" y="1640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424" name="Rectangle 37"/>
              <p:cNvSpPr>
                <a:spLocks noChangeArrowheads="1"/>
              </p:cNvSpPr>
              <p:nvPr/>
            </p:nvSpPr>
            <p:spPr bwMode="auto">
              <a:xfrm>
                <a:off x="458" y="164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425" name="Rectangle 38"/>
              <p:cNvSpPr>
                <a:spLocks noChangeArrowheads="1"/>
              </p:cNvSpPr>
              <p:nvPr/>
            </p:nvSpPr>
            <p:spPr bwMode="auto">
              <a:xfrm>
                <a:off x="489" y="1640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426" name="Rectangle 39"/>
              <p:cNvSpPr>
                <a:spLocks noChangeArrowheads="1"/>
              </p:cNvSpPr>
              <p:nvPr/>
            </p:nvSpPr>
            <p:spPr bwMode="auto">
              <a:xfrm>
                <a:off x="515" y="1640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427" name="Rectangle 40"/>
              <p:cNvSpPr>
                <a:spLocks noChangeArrowheads="1"/>
              </p:cNvSpPr>
              <p:nvPr/>
            </p:nvSpPr>
            <p:spPr bwMode="auto">
              <a:xfrm>
                <a:off x="530" y="1640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428" name="Rectangle 41"/>
              <p:cNvSpPr>
                <a:spLocks noChangeArrowheads="1"/>
              </p:cNvSpPr>
              <p:nvPr/>
            </p:nvSpPr>
            <p:spPr bwMode="auto">
              <a:xfrm>
                <a:off x="548" y="164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429" name="Rectangle 42"/>
              <p:cNvSpPr>
                <a:spLocks noChangeArrowheads="1"/>
              </p:cNvSpPr>
              <p:nvPr/>
            </p:nvSpPr>
            <p:spPr bwMode="auto">
              <a:xfrm>
                <a:off x="578" y="1640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c</a:t>
                </a:r>
                <a:endParaRPr lang="en-US" altLang="zh-CN"/>
              </a:p>
            </p:txBody>
          </p:sp>
          <p:sp>
            <p:nvSpPr>
              <p:cNvPr id="430" name="Rectangle 43"/>
              <p:cNvSpPr>
                <a:spLocks noChangeArrowheads="1"/>
              </p:cNvSpPr>
              <p:nvPr/>
            </p:nvSpPr>
            <p:spPr bwMode="auto">
              <a:xfrm>
                <a:off x="606" y="1640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431" name="Rectangle 44"/>
              <p:cNvSpPr>
                <a:spLocks noChangeArrowheads="1"/>
              </p:cNvSpPr>
              <p:nvPr/>
            </p:nvSpPr>
            <p:spPr bwMode="auto">
              <a:xfrm>
                <a:off x="620" y="1640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432" name="Rectangle 45"/>
              <p:cNvSpPr>
                <a:spLocks noChangeArrowheads="1"/>
              </p:cNvSpPr>
              <p:nvPr/>
            </p:nvSpPr>
            <p:spPr bwMode="auto">
              <a:xfrm>
                <a:off x="633" y="164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o</a:t>
                </a:r>
                <a:endParaRPr lang="en-US" altLang="zh-CN"/>
              </a:p>
            </p:txBody>
          </p:sp>
          <p:sp>
            <p:nvSpPr>
              <p:cNvPr id="433" name="Rectangle 46"/>
              <p:cNvSpPr>
                <a:spLocks noChangeArrowheads="1"/>
              </p:cNvSpPr>
              <p:nvPr/>
            </p:nvSpPr>
            <p:spPr bwMode="auto">
              <a:xfrm>
                <a:off x="663" y="164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434" name="Rectangle 47"/>
              <p:cNvSpPr>
                <a:spLocks noChangeArrowheads="1"/>
              </p:cNvSpPr>
              <p:nvPr/>
            </p:nvSpPr>
            <p:spPr bwMode="auto">
              <a:xfrm>
                <a:off x="691" y="1640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35" name="Rectangle 48"/>
              <p:cNvSpPr>
                <a:spLocks noChangeArrowheads="1"/>
              </p:cNvSpPr>
              <p:nvPr/>
            </p:nvSpPr>
            <p:spPr bwMode="auto">
              <a:xfrm>
                <a:off x="480" y="1703"/>
                <a:ext cx="7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m</a:t>
                </a:r>
                <a:endParaRPr lang="en-US" altLang="zh-CN"/>
              </a:p>
            </p:txBody>
          </p:sp>
          <p:sp>
            <p:nvSpPr>
              <p:cNvPr id="436" name="Rectangle 49"/>
              <p:cNvSpPr>
                <a:spLocks noChangeArrowheads="1"/>
              </p:cNvSpPr>
              <p:nvPr/>
            </p:nvSpPr>
            <p:spPr bwMode="auto">
              <a:xfrm>
                <a:off x="524" y="170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437" name="Rectangle 50"/>
              <p:cNvSpPr>
                <a:spLocks noChangeArrowheads="1"/>
              </p:cNvSpPr>
              <p:nvPr/>
            </p:nvSpPr>
            <p:spPr bwMode="auto">
              <a:xfrm>
                <a:off x="554" y="1703"/>
                <a:ext cx="7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m</a:t>
                </a:r>
                <a:endParaRPr lang="en-US" altLang="zh-CN"/>
              </a:p>
            </p:txBody>
          </p:sp>
          <p:sp>
            <p:nvSpPr>
              <p:cNvPr id="438" name="Rectangle 51"/>
              <p:cNvSpPr>
                <a:spLocks noChangeArrowheads="1"/>
              </p:cNvSpPr>
              <p:nvPr/>
            </p:nvSpPr>
            <p:spPr bwMode="auto">
              <a:xfrm>
                <a:off x="600" y="170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o</a:t>
                </a:r>
                <a:endParaRPr lang="en-US" altLang="zh-CN"/>
              </a:p>
            </p:txBody>
          </p:sp>
          <p:sp>
            <p:nvSpPr>
              <p:cNvPr id="439" name="Rectangle 52"/>
              <p:cNvSpPr>
                <a:spLocks noChangeArrowheads="1"/>
              </p:cNvSpPr>
              <p:nvPr/>
            </p:nvSpPr>
            <p:spPr bwMode="auto">
              <a:xfrm>
                <a:off x="628" y="1703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440" name="Rectangle 53"/>
              <p:cNvSpPr>
                <a:spLocks noChangeArrowheads="1"/>
              </p:cNvSpPr>
              <p:nvPr/>
            </p:nvSpPr>
            <p:spPr bwMode="auto">
              <a:xfrm>
                <a:off x="648" y="1703"/>
                <a:ext cx="50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y</a:t>
                </a:r>
                <a:endParaRPr lang="en-US" altLang="zh-CN"/>
              </a:p>
            </p:txBody>
          </p:sp>
          <p:sp>
            <p:nvSpPr>
              <p:cNvPr id="441" name="Rectangle 54"/>
              <p:cNvSpPr>
                <a:spLocks noChangeArrowheads="1"/>
              </p:cNvSpPr>
              <p:nvPr/>
            </p:nvSpPr>
            <p:spPr bwMode="auto">
              <a:xfrm rot="-5400000">
                <a:off x="1109" y="1608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442" name="Rectangle 55"/>
              <p:cNvSpPr>
                <a:spLocks noChangeArrowheads="1"/>
              </p:cNvSpPr>
              <p:nvPr/>
            </p:nvSpPr>
            <p:spPr bwMode="auto">
              <a:xfrm rot="-5400000">
                <a:off x="1100" y="1584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443" name="Rectangle 56"/>
              <p:cNvSpPr>
                <a:spLocks noChangeArrowheads="1"/>
              </p:cNvSpPr>
              <p:nvPr/>
            </p:nvSpPr>
            <p:spPr bwMode="auto">
              <a:xfrm rot="-5400000">
                <a:off x="1102" y="1555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444" name="Rectangle 57"/>
              <p:cNvSpPr>
                <a:spLocks noChangeArrowheads="1"/>
              </p:cNvSpPr>
              <p:nvPr/>
            </p:nvSpPr>
            <p:spPr bwMode="auto">
              <a:xfrm rot="-5400000">
                <a:off x="1108" y="1535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445" name="Rectangle 58"/>
              <p:cNvSpPr>
                <a:spLocks noChangeArrowheads="1"/>
              </p:cNvSpPr>
              <p:nvPr/>
            </p:nvSpPr>
            <p:spPr bwMode="auto">
              <a:xfrm rot="-5400000">
                <a:off x="1106" y="1518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446" name="Rectangle 59"/>
              <p:cNvSpPr>
                <a:spLocks noChangeArrowheads="1"/>
              </p:cNvSpPr>
              <p:nvPr/>
            </p:nvSpPr>
            <p:spPr bwMode="auto">
              <a:xfrm rot="-5400000">
                <a:off x="1100" y="1494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447" name="Rectangle 60"/>
              <p:cNvSpPr>
                <a:spLocks noChangeArrowheads="1"/>
              </p:cNvSpPr>
              <p:nvPr/>
            </p:nvSpPr>
            <p:spPr bwMode="auto">
              <a:xfrm rot="-5400000">
                <a:off x="1102" y="1466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c</a:t>
                </a:r>
                <a:endParaRPr lang="en-US" altLang="zh-CN"/>
              </a:p>
            </p:txBody>
          </p:sp>
          <p:sp>
            <p:nvSpPr>
              <p:cNvPr id="448" name="Rectangle 61"/>
              <p:cNvSpPr>
                <a:spLocks noChangeArrowheads="1"/>
              </p:cNvSpPr>
              <p:nvPr/>
            </p:nvSpPr>
            <p:spPr bwMode="auto">
              <a:xfrm rot="-5400000">
                <a:off x="1108" y="1446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449" name="Rectangle 62"/>
              <p:cNvSpPr>
                <a:spLocks noChangeArrowheads="1"/>
              </p:cNvSpPr>
              <p:nvPr/>
            </p:nvSpPr>
            <p:spPr bwMode="auto">
              <a:xfrm rot="-5400000">
                <a:off x="1109" y="1431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450" name="Rectangle 63"/>
              <p:cNvSpPr>
                <a:spLocks noChangeArrowheads="1"/>
              </p:cNvSpPr>
              <p:nvPr/>
            </p:nvSpPr>
            <p:spPr bwMode="auto">
              <a:xfrm rot="-5400000">
                <a:off x="1100" y="141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o</a:t>
                </a:r>
                <a:endParaRPr lang="en-US" altLang="zh-CN"/>
              </a:p>
            </p:txBody>
          </p:sp>
          <p:sp>
            <p:nvSpPr>
              <p:cNvPr id="451" name="Rectangle 64"/>
              <p:cNvSpPr>
                <a:spLocks noChangeArrowheads="1"/>
              </p:cNvSpPr>
              <p:nvPr/>
            </p:nvSpPr>
            <p:spPr bwMode="auto">
              <a:xfrm rot="-5400000">
                <a:off x="1100" y="138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452" name="Freeform 65"/>
              <p:cNvSpPr>
                <a:spLocks/>
              </p:cNvSpPr>
              <p:nvPr/>
            </p:nvSpPr>
            <p:spPr bwMode="auto">
              <a:xfrm>
                <a:off x="3468" y="1559"/>
                <a:ext cx="606" cy="633"/>
              </a:xfrm>
              <a:custGeom>
                <a:avLst/>
                <a:gdLst>
                  <a:gd name="T0" fmla="*/ 606 w 606"/>
                  <a:gd name="T1" fmla="*/ 633 h 633"/>
                  <a:gd name="T2" fmla="*/ 606 w 606"/>
                  <a:gd name="T3" fmla="*/ 0 h 633"/>
                  <a:gd name="T4" fmla="*/ 0 w 606"/>
                  <a:gd name="T5" fmla="*/ 0 h 633"/>
                  <a:gd name="T6" fmla="*/ 0 w 606"/>
                  <a:gd name="T7" fmla="*/ 633 h 633"/>
                  <a:gd name="T8" fmla="*/ 606 w 606"/>
                  <a:gd name="T9" fmla="*/ 633 h 6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6"/>
                  <a:gd name="T16" fmla="*/ 0 h 633"/>
                  <a:gd name="T17" fmla="*/ 606 w 606"/>
                  <a:gd name="T18" fmla="*/ 633 h 6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6" h="633">
                    <a:moveTo>
                      <a:pt x="606" y="633"/>
                    </a:moveTo>
                    <a:lnTo>
                      <a:pt x="606" y="0"/>
                    </a:lnTo>
                    <a:lnTo>
                      <a:pt x="0" y="0"/>
                    </a:lnTo>
                    <a:lnTo>
                      <a:pt x="0" y="633"/>
                    </a:lnTo>
                    <a:lnTo>
                      <a:pt x="606" y="63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53" name="Freeform 66"/>
              <p:cNvSpPr>
                <a:spLocks/>
              </p:cNvSpPr>
              <p:nvPr/>
            </p:nvSpPr>
            <p:spPr bwMode="auto">
              <a:xfrm>
                <a:off x="3468" y="1559"/>
                <a:ext cx="606" cy="633"/>
              </a:xfrm>
              <a:custGeom>
                <a:avLst/>
                <a:gdLst>
                  <a:gd name="T0" fmla="*/ 606 w 606"/>
                  <a:gd name="T1" fmla="*/ 633 h 633"/>
                  <a:gd name="T2" fmla="*/ 606 w 606"/>
                  <a:gd name="T3" fmla="*/ 0 h 633"/>
                  <a:gd name="T4" fmla="*/ 0 w 606"/>
                  <a:gd name="T5" fmla="*/ 0 h 633"/>
                  <a:gd name="T6" fmla="*/ 0 w 606"/>
                  <a:gd name="T7" fmla="*/ 633 h 633"/>
                  <a:gd name="T8" fmla="*/ 606 w 606"/>
                  <a:gd name="T9" fmla="*/ 633 h 6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6"/>
                  <a:gd name="T16" fmla="*/ 0 h 633"/>
                  <a:gd name="T17" fmla="*/ 606 w 606"/>
                  <a:gd name="T18" fmla="*/ 633 h 6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6" h="633">
                    <a:moveTo>
                      <a:pt x="606" y="633"/>
                    </a:moveTo>
                    <a:lnTo>
                      <a:pt x="606" y="0"/>
                    </a:lnTo>
                    <a:lnTo>
                      <a:pt x="0" y="0"/>
                    </a:lnTo>
                    <a:lnTo>
                      <a:pt x="0" y="633"/>
                    </a:lnTo>
                    <a:lnTo>
                      <a:pt x="606" y="633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54" name="Freeform 67"/>
              <p:cNvSpPr>
                <a:spLocks/>
              </p:cNvSpPr>
              <p:nvPr/>
            </p:nvSpPr>
            <p:spPr bwMode="auto">
              <a:xfrm>
                <a:off x="1333" y="1448"/>
                <a:ext cx="28" cy="28"/>
              </a:xfrm>
              <a:custGeom>
                <a:avLst/>
                <a:gdLst>
                  <a:gd name="T0" fmla="*/ 0 w 28"/>
                  <a:gd name="T1" fmla="*/ 0 h 28"/>
                  <a:gd name="T2" fmla="*/ 2 w 28"/>
                  <a:gd name="T3" fmla="*/ 28 h 28"/>
                  <a:gd name="T4" fmla="*/ 28 w 28"/>
                  <a:gd name="T5" fmla="*/ 15 h 28"/>
                  <a:gd name="T6" fmla="*/ 2 w 28"/>
                  <a:gd name="T7" fmla="*/ 2 h 28"/>
                  <a:gd name="T8" fmla="*/ 0 w 28"/>
                  <a:gd name="T9" fmla="*/ 0 h 2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8"/>
                  <a:gd name="T16" fmla="*/ 0 h 28"/>
                  <a:gd name="T17" fmla="*/ 28 w 28"/>
                  <a:gd name="T18" fmla="*/ 28 h 2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8" h="28">
                    <a:moveTo>
                      <a:pt x="0" y="0"/>
                    </a:moveTo>
                    <a:lnTo>
                      <a:pt x="2" y="28"/>
                    </a:lnTo>
                    <a:lnTo>
                      <a:pt x="28" y="15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55" name="Freeform 68"/>
              <p:cNvSpPr>
                <a:spLocks/>
              </p:cNvSpPr>
              <p:nvPr/>
            </p:nvSpPr>
            <p:spPr bwMode="auto">
              <a:xfrm>
                <a:off x="1333" y="1932"/>
                <a:ext cx="28" cy="29"/>
              </a:xfrm>
              <a:custGeom>
                <a:avLst/>
                <a:gdLst>
                  <a:gd name="T0" fmla="*/ 0 w 28"/>
                  <a:gd name="T1" fmla="*/ 0 h 29"/>
                  <a:gd name="T2" fmla="*/ 2 w 28"/>
                  <a:gd name="T3" fmla="*/ 29 h 29"/>
                  <a:gd name="T4" fmla="*/ 28 w 28"/>
                  <a:gd name="T5" fmla="*/ 16 h 29"/>
                  <a:gd name="T6" fmla="*/ 2 w 28"/>
                  <a:gd name="T7" fmla="*/ 2 h 29"/>
                  <a:gd name="T8" fmla="*/ 0 w 28"/>
                  <a:gd name="T9" fmla="*/ 0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8"/>
                  <a:gd name="T16" fmla="*/ 0 h 29"/>
                  <a:gd name="T17" fmla="*/ 28 w 28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8" h="29">
                    <a:moveTo>
                      <a:pt x="0" y="0"/>
                    </a:moveTo>
                    <a:lnTo>
                      <a:pt x="2" y="29"/>
                    </a:lnTo>
                    <a:lnTo>
                      <a:pt x="28" y="16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56" name="Freeform 69"/>
              <p:cNvSpPr>
                <a:spLocks/>
              </p:cNvSpPr>
              <p:nvPr/>
            </p:nvSpPr>
            <p:spPr bwMode="auto">
              <a:xfrm>
                <a:off x="192" y="767"/>
                <a:ext cx="273" cy="736"/>
              </a:xfrm>
              <a:custGeom>
                <a:avLst/>
                <a:gdLst>
                  <a:gd name="T0" fmla="*/ 273 w 273"/>
                  <a:gd name="T1" fmla="*/ 0 h 736"/>
                  <a:gd name="T2" fmla="*/ 0 w 273"/>
                  <a:gd name="T3" fmla="*/ 3 h 736"/>
                  <a:gd name="T4" fmla="*/ 0 w 273"/>
                  <a:gd name="T5" fmla="*/ 736 h 736"/>
                  <a:gd name="T6" fmla="*/ 0 60000 65536"/>
                  <a:gd name="T7" fmla="*/ 0 60000 65536"/>
                  <a:gd name="T8" fmla="*/ 0 60000 65536"/>
                  <a:gd name="T9" fmla="*/ 0 w 273"/>
                  <a:gd name="T10" fmla="*/ 0 h 736"/>
                  <a:gd name="T11" fmla="*/ 273 w 273"/>
                  <a:gd name="T12" fmla="*/ 736 h 7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3" h="736">
                    <a:moveTo>
                      <a:pt x="273" y="0"/>
                    </a:moveTo>
                    <a:lnTo>
                      <a:pt x="0" y="3"/>
                    </a:lnTo>
                    <a:lnTo>
                      <a:pt x="0" y="736"/>
                    </a:lnTo>
                  </a:path>
                </a:pathLst>
              </a:cu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57" name="Line 70"/>
              <p:cNvSpPr>
                <a:spLocks noChangeShapeType="1"/>
              </p:cNvSpPr>
              <p:nvPr/>
            </p:nvSpPr>
            <p:spPr bwMode="auto">
              <a:xfrm flipH="1">
                <a:off x="367" y="1090"/>
                <a:ext cx="98" cy="2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8" name="Freeform 71"/>
              <p:cNvSpPr>
                <a:spLocks/>
              </p:cNvSpPr>
              <p:nvPr/>
            </p:nvSpPr>
            <p:spPr bwMode="auto">
              <a:xfrm>
                <a:off x="486" y="658"/>
                <a:ext cx="177" cy="544"/>
              </a:xfrm>
              <a:custGeom>
                <a:avLst/>
                <a:gdLst>
                  <a:gd name="T0" fmla="*/ 0 w 177"/>
                  <a:gd name="T1" fmla="*/ 0 h 544"/>
                  <a:gd name="T2" fmla="*/ 0 w 177"/>
                  <a:gd name="T3" fmla="*/ 221 h 544"/>
                  <a:gd name="T4" fmla="*/ 57 w 177"/>
                  <a:gd name="T5" fmla="*/ 273 h 544"/>
                  <a:gd name="T6" fmla="*/ 0 w 177"/>
                  <a:gd name="T7" fmla="*/ 325 h 544"/>
                  <a:gd name="T8" fmla="*/ 0 w 177"/>
                  <a:gd name="T9" fmla="*/ 544 h 544"/>
                  <a:gd name="T10" fmla="*/ 177 w 177"/>
                  <a:gd name="T11" fmla="*/ 378 h 544"/>
                  <a:gd name="T12" fmla="*/ 177 w 177"/>
                  <a:gd name="T13" fmla="*/ 166 h 544"/>
                  <a:gd name="T14" fmla="*/ 0 w 177"/>
                  <a:gd name="T15" fmla="*/ 3 h 54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7"/>
                  <a:gd name="T25" fmla="*/ 0 h 544"/>
                  <a:gd name="T26" fmla="*/ 177 w 177"/>
                  <a:gd name="T27" fmla="*/ 544 h 54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7" h="544">
                    <a:moveTo>
                      <a:pt x="0" y="0"/>
                    </a:moveTo>
                    <a:lnTo>
                      <a:pt x="0" y="221"/>
                    </a:lnTo>
                    <a:lnTo>
                      <a:pt x="57" y="273"/>
                    </a:lnTo>
                    <a:lnTo>
                      <a:pt x="0" y="325"/>
                    </a:lnTo>
                    <a:lnTo>
                      <a:pt x="0" y="544"/>
                    </a:lnTo>
                    <a:lnTo>
                      <a:pt x="177" y="378"/>
                    </a:lnTo>
                    <a:lnTo>
                      <a:pt x="177" y="166"/>
                    </a:lnTo>
                    <a:lnTo>
                      <a:pt x="0" y="3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59" name="Rectangle 72"/>
              <p:cNvSpPr>
                <a:spLocks noChangeArrowheads="1"/>
              </p:cNvSpPr>
              <p:nvPr/>
            </p:nvSpPr>
            <p:spPr bwMode="auto">
              <a:xfrm>
                <a:off x="556" y="898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460" name="Rectangle 73"/>
              <p:cNvSpPr>
                <a:spLocks noChangeArrowheads="1"/>
              </p:cNvSpPr>
              <p:nvPr/>
            </p:nvSpPr>
            <p:spPr bwMode="auto">
              <a:xfrm>
                <a:off x="591" y="898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461" name="Rectangle 74"/>
              <p:cNvSpPr>
                <a:spLocks noChangeArrowheads="1"/>
              </p:cNvSpPr>
              <p:nvPr/>
            </p:nvSpPr>
            <p:spPr bwMode="auto">
              <a:xfrm>
                <a:off x="622" y="898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462" name="Freeform 75"/>
              <p:cNvSpPr>
                <a:spLocks/>
              </p:cNvSpPr>
              <p:nvPr/>
            </p:nvSpPr>
            <p:spPr bwMode="auto">
              <a:xfrm>
                <a:off x="2369" y="1732"/>
                <a:ext cx="28" cy="28"/>
              </a:xfrm>
              <a:custGeom>
                <a:avLst/>
                <a:gdLst>
                  <a:gd name="T0" fmla="*/ 0 w 28"/>
                  <a:gd name="T1" fmla="*/ 0 h 28"/>
                  <a:gd name="T2" fmla="*/ 0 w 28"/>
                  <a:gd name="T3" fmla="*/ 28 h 28"/>
                  <a:gd name="T4" fmla="*/ 28 w 28"/>
                  <a:gd name="T5" fmla="*/ 15 h 28"/>
                  <a:gd name="T6" fmla="*/ 0 w 28"/>
                  <a:gd name="T7" fmla="*/ 0 h 2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28"/>
                  <a:gd name="T14" fmla="*/ 28 w 28"/>
                  <a:gd name="T15" fmla="*/ 28 h 2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28">
                    <a:moveTo>
                      <a:pt x="0" y="0"/>
                    </a:moveTo>
                    <a:lnTo>
                      <a:pt x="0" y="28"/>
                    </a:lnTo>
                    <a:lnTo>
                      <a:pt x="28" y="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63" name="Freeform 76"/>
              <p:cNvSpPr>
                <a:spLocks/>
              </p:cNvSpPr>
              <p:nvPr/>
            </p:nvSpPr>
            <p:spPr bwMode="auto">
              <a:xfrm>
                <a:off x="2369" y="1974"/>
                <a:ext cx="28" cy="26"/>
              </a:xfrm>
              <a:custGeom>
                <a:avLst/>
                <a:gdLst>
                  <a:gd name="T0" fmla="*/ 0 w 28"/>
                  <a:gd name="T1" fmla="*/ 0 h 26"/>
                  <a:gd name="T2" fmla="*/ 0 w 28"/>
                  <a:gd name="T3" fmla="*/ 26 h 26"/>
                  <a:gd name="T4" fmla="*/ 28 w 28"/>
                  <a:gd name="T5" fmla="*/ 13 h 26"/>
                  <a:gd name="T6" fmla="*/ 0 w 28"/>
                  <a:gd name="T7" fmla="*/ 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26"/>
                  <a:gd name="T14" fmla="*/ 28 w 28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26">
                    <a:moveTo>
                      <a:pt x="0" y="0"/>
                    </a:moveTo>
                    <a:lnTo>
                      <a:pt x="0" y="26"/>
                    </a:lnTo>
                    <a:lnTo>
                      <a:pt x="28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64" name="Freeform 77"/>
              <p:cNvSpPr>
                <a:spLocks/>
              </p:cNvSpPr>
              <p:nvPr/>
            </p:nvSpPr>
            <p:spPr bwMode="auto">
              <a:xfrm>
                <a:off x="2552" y="1852"/>
                <a:ext cx="26" cy="28"/>
              </a:xfrm>
              <a:custGeom>
                <a:avLst/>
                <a:gdLst>
                  <a:gd name="T0" fmla="*/ 0 w 26"/>
                  <a:gd name="T1" fmla="*/ 0 h 28"/>
                  <a:gd name="T2" fmla="*/ 0 w 26"/>
                  <a:gd name="T3" fmla="*/ 28 h 28"/>
                  <a:gd name="T4" fmla="*/ 26 w 26"/>
                  <a:gd name="T5" fmla="*/ 15 h 28"/>
                  <a:gd name="T6" fmla="*/ 0 w 26"/>
                  <a:gd name="T7" fmla="*/ 2 h 28"/>
                  <a:gd name="T8" fmla="*/ 0 w 26"/>
                  <a:gd name="T9" fmla="*/ 0 h 2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28"/>
                  <a:gd name="T17" fmla="*/ 26 w 26"/>
                  <a:gd name="T18" fmla="*/ 28 h 2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28">
                    <a:moveTo>
                      <a:pt x="0" y="0"/>
                    </a:moveTo>
                    <a:lnTo>
                      <a:pt x="0" y="28"/>
                    </a:lnTo>
                    <a:lnTo>
                      <a:pt x="26" y="15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65" name="Line 78"/>
              <p:cNvSpPr>
                <a:spLocks noChangeShapeType="1"/>
              </p:cNvSpPr>
              <p:nvPr/>
            </p:nvSpPr>
            <p:spPr bwMode="auto">
              <a:xfrm flipH="1">
                <a:off x="2502" y="1867"/>
                <a:ext cx="59" cy="1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6" name="Freeform 79"/>
              <p:cNvSpPr>
                <a:spLocks/>
              </p:cNvSpPr>
              <p:nvPr/>
            </p:nvSpPr>
            <p:spPr bwMode="auto">
              <a:xfrm>
                <a:off x="2552" y="1529"/>
                <a:ext cx="26" cy="28"/>
              </a:xfrm>
              <a:custGeom>
                <a:avLst/>
                <a:gdLst>
                  <a:gd name="T0" fmla="*/ 0 w 26"/>
                  <a:gd name="T1" fmla="*/ 0 h 28"/>
                  <a:gd name="T2" fmla="*/ 0 w 26"/>
                  <a:gd name="T3" fmla="*/ 28 h 28"/>
                  <a:gd name="T4" fmla="*/ 26 w 26"/>
                  <a:gd name="T5" fmla="*/ 15 h 28"/>
                  <a:gd name="T6" fmla="*/ 0 w 26"/>
                  <a:gd name="T7" fmla="*/ 2 h 28"/>
                  <a:gd name="T8" fmla="*/ 0 w 26"/>
                  <a:gd name="T9" fmla="*/ 0 h 2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28"/>
                  <a:gd name="T17" fmla="*/ 26 w 26"/>
                  <a:gd name="T18" fmla="*/ 28 h 2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28">
                    <a:moveTo>
                      <a:pt x="0" y="0"/>
                    </a:moveTo>
                    <a:lnTo>
                      <a:pt x="0" y="28"/>
                    </a:lnTo>
                    <a:lnTo>
                      <a:pt x="26" y="15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67" name="Freeform 80"/>
              <p:cNvSpPr>
                <a:spLocks/>
              </p:cNvSpPr>
              <p:nvPr/>
            </p:nvSpPr>
            <p:spPr bwMode="auto">
              <a:xfrm>
                <a:off x="4410" y="1760"/>
                <a:ext cx="29" cy="28"/>
              </a:xfrm>
              <a:custGeom>
                <a:avLst/>
                <a:gdLst>
                  <a:gd name="T0" fmla="*/ 0 w 29"/>
                  <a:gd name="T1" fmla="*/ 0 h 28"/>
                  <a:gd name="T2" fmla="*/ 3 w 29"/>
                  <a:gd name="T3" fmla="*/ 28 h 28"/>
                  <a:gd name="T4" fmla="*/ 29 w 29"/>
                  <a:gd name="T5" fmla="*/ 15 h 28"/>
                  <a:gd name="T6" fmla="*/ 3 w 29"/>
                  <a:gd name="T7" fmla="*/ 2 h 28"/>
                  <a:gd name="T8" fmla="*/ 0 w 29"/>
                  <a:gd name="T9" fmla="*/ 0 h 2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8"/>
                  <a:gd name="T17" fmla="*/ 29 w 29"/>
                  <a:gd name="T18" fmla="*/ 28 h 2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8">
                    <a:moveTo>
                      <a:pt x="0" y="0"/>
                    </a:moveTo>
                    <a:lnTo>
                      <a:pt x="3" y="28"/>
                    </a:lnTo>
                    <a:lnTo>
                      <a:pt x="29" y="15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68" name="Freeform 81"/>
              <p:cNvSpPr>
                <a:spLocks/>
              </p:cNvSpPr>
              <p:nvPr/>
            </p:nvSpPr>
            <p:spPr bwMode="auto">
              <a:xfrm>
                <a:off x="4410" y="2002"/>
                <a:ext cx="29" cy="28"/>
              </a:xfrm>
              <a:custGeom>
                <a:avLst/>
                <a:gdLst>
                  <a:gd name="T0" fmla="*/ 0 w 29"/>
                  <a:gd name="T1" fmla="*/ 0 h 28"/>
                  <a:gd name="T2" fmla="*/ 3 w 29"/>
                  <a:gd name="T3" fmla="*/ 28 h 28"/>
                  <a:gd name="T4" fmla="*/ 29 w 29"/>
                  <a:gd name="T5" fmla="*/ 13 h 28"/>
                  <a:gd name="T6" fmla="*/ 3 w 29"/>
                  <a:gd name="T7" fmla="*/ 0 h 28"/>
                  <a:gd name="T8" fmla="*/ 0 w 29"/>
                  <a:gd name="T9" fmla="*/ 0 h 2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8"/>
                  <a:gd name="T17" fmla="*/ 29 w 29"/>
                  <a:gd name="T18" fmla="*/ 28 h 2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8">
                    <a:moveTo>
                      <a:pt x="0" y="0"/>
                    </a:moveTo>
                    <a:lnTo>
                      <a:pt x="3" y="28"/>
                    </a:lnTo>
                    <a:lnTo>
                      <a:pt x="29" y="13"/>
                    </a:lnTo>
                    <a:lnTo>
                      <a:pt x="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69" name="Freeform 82"/>
              <p:cNvSpPr>
                <a:spLocks/>
              </p:cNvSpPr>
              <p:nvPr/>
            </p:nvSpPr>
            <p:spPr bwMode="auto">
              <a:xfrm>
                <a:off x="3438" y="2063"/>
                <a:ext cx="28" cy="29"/>
              </a:xfrm>
              <a:custGeom>
                <a:avLst/>
                <a:gdLst>
                  <a:gd name="T0" fmla="*/ 0 w 28"/>
                  <a:gd name="T1" fmla="*/ 0 h 29"/>
                  <a:gd name="T2" fmla="*/ 0 w 28"/>
                  <a:gd name="T3" fmla="*/ 29 h 29"/>
                  <a:gd name="T4" fmla="*/ 28 w 28"/>
                  <a:gd name="T5" fmla="*/ 13 h 29"/>
                  <a:gd name="T6" fmla="*/ 0 w 28"/>
                  <a:gd name="T7" fmla="*/ 0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29"/>
                  <a:gd name="T14" fmla="*/ 28 w 28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29">
                    <a:moveTo>
                      <a:pt x="0" y="0"/>
                    </a:moveTo>
                    <a:lnTo>
                      <a:pt x="0" y="29"/>
                    </a:lnTo>
                    <a:lnTo>
                      <a:pt x="28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70" name="Freeform 83"/>
              <p:cNvSpPr>
                <a:spLocks/>
              </p:cNvSpPr>
              <p:nvPr/>
            </p:nvSpPr>
            <p:spPr bwMode="auto">
              <a:xfrm>
                <a:off x="2508" y="2120"/>
                <a:ext cx="201" cy="430"/>
              </a:xfrm>
              <a:custGeom>
                <a:avLst/>
                <a:gdLst>
                  <a:gd name="T0" fmla="*/ 101 w 201"/>
                  <a:gd name="T1" fmla="*/ 427 h 430"/>
                  <a:gd name="T2" fmla="*/ 118 w 201"/>
                  <a:gd name="T3" fmla="*/ 427 h 430"/>
                  <a:gd name="T4" fmla="*/ 133 w 201"/>
                  <a:gd name="T5" fmla="*/ 419 h 430"/>
                  <a:gd name="T6" fmla="*/ 147 w 201"/>
                  <a:gd name="T7" fmla="*/ 406 h 430"/>
                  <a:gd name="T8" fmla="*/ 160 w 201"/>
                  <a:gd name="T9" fmla="*/ 388 h 430"/>
                  <a:gd name="T10" fmla="*/ 173 w 201"/>
                  <a:gd name="T11" fmla="*/ 366 h 430"/>
                  <a:gd name="T12" fmla="*/ 181 w 201"/>
                  <a:gd name="T13" fmla="*/ 342 h 430"/>
                  <a:gd name="T14" fmla="*/ 190 w 201"/>
                  <a:gd name="T15" fmla="*/ 314 h 430"/>
                  <a:gd name="T16" fmla="*/ 197 w 201"/>
                  <a:gd name="T17" fmla="*/ 283 h 430"/>
                  <a:gd name="T18" fmla="*/ 201 w 201"/>
                  <a:gd name="T19" fmla="*/ 249 h 430"/>
                  <a:gd name="T20" fmla="*/ 201 w 201"/>
                  <a:gd name="T21" fmla="*/ 216 h 430"/>
                  <a:gd name="T22" fmla="*/ 201 w 201"/>
                  <a:gd name="T23" fmla="*/ 181 h 430"/>
                  <a:gd name="T24" fmla="*/ 197 w 201"/>
                  <a:gd name="T25" fmla="*/ 146 h 430"/>
                  <a:gd name="T26" fmla="*/ 190 w 201"/>
                  <a:gd name="T27" fmla="*/ 116 h 430"/>
                  <a:gd name="T28" fmla="*/ 181 w 201"/>
                  <a:gd name="T29" fmla="*/ 89 h 430"/>
                  <a:gd name="T30" fmla="*/ 173 w 201"/>
                  <a:gd name="T31" fmla="*/ 63 h 430"/>
                  <a:gd name="T32" fmla="*/ 160 w 201"/>
                  <a:gd name="T33" fmla="*/ 41 h 430"/>
                  <a:gd name="T34" fmla="*/ 147 w 201"/>
                  <a:gd name="T35" fmla="*/ 24 h 430"/>
                  <a:gd name="T36" fmla="*/ 133 w 201"/>
                  <a:gd name="T37" fmla="*/ 11 h 430"/>
                  <a:gd name="T38" fmla="*/ 118 w 201"/>
                  <a:gd name="T39" fmla="*/ 4 h 430"/>
                  <a:gd name="T40" fmla="*/ 101 w 201"/>
                  <a:gd name="T41" fmla="*/ 0 h 430"/>
                  <a:gd name="T42" fmla="*/ 83 w 201"/>
                  <a:gd name="T43" fmla="*/ 4 h 430"/>
                  <a:gd name="T44" fmla="*/ 68 w 201"/>
                  <a:gd name="T45" fmla="*/ 11 h 430"/>
                  <a:gd name="T46" fmla="*/ 55 w 201"/>
                  <a:gd name="T47" fmla="*/ 24 h 430"/>
                  <a:gd name="T48" fmla="*/ 42 w 201"/>
                  <a:gd name="T49" fmla="*/ 41 h 430"/>
                  <a:gd name="T50" fmla="*/ 29 w 201"/>
                  <a:gd name="T51" fmla="*/ 63 h 430"/>
                  <a:gd name="T52" fmla="*/ 20 w 201"/>
                  <a:gd name="T53" fmla="*/ 89 h 430"/>
                  <a:gd name="T54" fmla="*/ 11 w 201"/>
                  <a:gd name="T55" fmla="*/ 116 h 430"/>
                  <a:gd name="T56" fmla="*/ 5 w 201"/>
                  <a:gd name="T57" fmla="*/ 146 h 430"/>
                  <a:gd name="T58" fmla="*/ 0 w 201"/>
                  <a:gd name="T59" fmla="*/ 181 h 430"/>
                  <a:gd name="T60" fmla="*/ 0 w 201"/>
                  <a:gd name="T61" fmla="*/ 216 h 430"/>
                  <a:gd name="T62" fmla="*/ 0 w 201"/>
                  <a:gd name="T63" fmla="*/ 251 h 430"/>
                  <a:gd name="T64" fmla="*/ 5 w 201"/>
                  <a:gd name="T65" fmla="*/ 283 h 430"/>
                  <a:gd name="T66" fmla="*/ 11 w 201"/>
                  <a:gd name="T67" fmla="*/ 314 h 430"/>
                  <a:gd name="T68" fmla="*/ 20 w 201"/>
                  <a:gd name="T69" fmla="*/ 342 h 430"/>
                  <a:gd name="T70" fmla="*/ 29 w 201"/>
                  <a:gd name="T71" fmla="*/ 366 h 430"/>
                  <a:gd name="T72" fmla="*/ 42 w 201"/>
                  <a:gd name="T73" fmla="*/ 388 h 430"/>
                  <a:gd name="T74" fmla="*/ 55 w 201"/>
                  <a:gd name="T75" fmla="*/ 406 h 430"/>
                  <a:gd name="T76" fmla="*/ 68 w 201"/>
                  <a:gd name="T77" fmla="*/ 419 h 430"/>
                  <a:gd name="T78" fmla="*/ 85 w 201"/>
                  <a:gd name="T79" fmla="*/ 427 h 430"/>
                  <a:gd name="T80" fmla="*/ 101 w 201"/>
                  <a:gd name="T81" fmla="*/ 430 h 430"/>
                  <a:gd name="T82" fmla="*/ 101 w 201"/>
                  <a:gd name="T83" fmla="*/ 427 h 43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201"/>
                  <a:gd name="T127" fmla="*/ 0 h 430"/>
                  <a:gd name="T128" fmla="*/ 201 w 201"/>
                  <a:gd name="T129" fmla="*/ 430 h 43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201" h="430">
                    <a:moveTo>
                      <a:pt x="101" y="427"/>
                    </a:moveTo>
                    <a:lnTo>
                      <a:pt x="118" y="427"/>
                    </a:lnTo>
                    <a:lnTo>
                      <a:pt x="133" y="419"/>
                    </a:lnTo>
                    <a:lnTo>
                      <a:pt x="147" y="406"/>
                    </a:lnTo>
                    <a:lnTo>
                      <a:pt x="160" y="388"/>
                    </a:lnTo>
                    <a:lnTo>
                      <a:pt x="173" y="366"/>
                    </a:lnTo>
                    <a:lnTo>
                      <a:pt x="181" y="342"/>
                    </a:lnTo>
                    <a:lnTo>
                      <a:pt x="190" y="314"/>
                    </a:lnTo>
                    <a:lnTo>
                      <a:pt x="197" y="283"/>
                    </a:lnTo>
                    <a:lnTo>
                      <a:pt x="201" y="249"/>
                    </a:lnTo>
                    <a:lnTo>
                      <a:pt x="201" y="216"/>
                    </a:lnTo>
                    <a:lnTo>
                      <a:pt x="201" y="181"/>
                    </a:lnTo>
                    <a:lnTo>
                      <a:pt x="197" y="146"/>
                    </a:lnTo>
                    <a:lnTo>
                      <a:pt x="190" y="116"/>
                    </a:lnTo>
                    <a:lnTo>
                      <a:pt x="181" y="89"/>
                    </a:lnTo>
                    <a:lnTo>
                      <a:pt x="173" y="63"/>
                    </a:lnTo>
                    <a:lnTo>
                      <a:pt x="160" y="41"/>
                    </a:lnTo>
                    <a:lnTo>
                      <a:pt x="147" y="24"/>
                    </a:lnTo>
                    <a:lnTo>
                      <a:pt x="133" y="11"/>
                    </a:lnTo>
                    <a:lnTo>
                      <a:pt x="118" y="4"/>
                    </a:lnTo>
                    <a:lnTo>
                      <a:pt x="101" y="0"/>
                    </a:lnTo>
                    <a:lnTo>
                      <a:pt x="83" y="4"/>
                    </a:lnTo>
                    <a:lnTo>
                      <a:pt x="68" y="11"/>
                    </a:lnTo>
                    <a:lnTo>
                      <a:pt x="55" y="24"/>
                    </a:lnTo>
                    <a:lnTo>
                      <a:pt x="42" y="41"/>
                    </a:lnTo>
                    <a:lnTo>
                      <a:pt x="29" y="63"/>
                    </a:lnTo>
                    <a:lnTo>
                      <a:pt x="20" y="89"/>
                    </a:lnTo>
                    <a:lnTo>
                      <a:pt x="11" y="116"/>
                    </a:lnTo>
                    <a:lnTo>
                      <a:pt x="5" y="146"/>
                    </a:lnTo>
                    <a:lnTo>
                      <a:pt x="0" y="181"/>
                    </a:lnTo>
                    <a:lnTo>
                      <a:pt x="0" y="216"/>
                    </a:lnTo>
                    <a:lnTo>
                      <a:pt x="0" y="251"/>
                    </a:lnTo>
                    <a:lnTo>
                      <a:pt x="5" y="283"/>
                    </a:lnTo>
                    <a:lnTo>
                      <a:pt x="11" y="314"/>
                    </a:lnTo>
                    <a:lnTo>
                      <a:pt x="20" y="342"/>
                    </a:lnTo>
                    <a:lnTo>
                      <a:pt x="29" y="366"/>
                    </a:lnTo>
                    <a:lnTo>
                      <a:pt x="42" y="388"/>
                    </a:lnTo>
                    <a:lnTo>
                      <a:pt x="55" y="406"/>
                    </a:lnTo>
                    <a:lnTo>
                      <a:pt x="68" y="419"/>
                    </a:lnTo>
                    <a:lnTo>
                      <a:pt x="85" y="427"/>
                    </a:lnTo>
                    <a:lnTo>
                      <a:pt x="101" y="430"/>
                    </a:lnTo>
                    <a:lnTo>
                      <a:pt x="101" y="42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71" name="Freeform 84"/>
              <p:cNvSpPr>
                <a:spLocks/>
              </p:cNvSpPr>
              <p:nvPr/>
            </p:nvSpPr>
            <p:spPr bwMode="auto">
              <a:xfrm>
                <a:off x="2508" y="2120"/>
                <a:ext cx="201" cy="430"/>
              </a:xfrm>
              <a:custGeom>
                <a:avLst/>
                <a:gdLst>
                  <a:gd name="T0" fmla="*/ 101 w 201"/>
                  <a:gd name="T1" fmla="*/ 427 h 430"/>
                  <a:gd name="T2" fmla="*/ 118 w 201"/>
                  <a:gd name="T3" fmla="*/ 427 h 430"/>
                  <a:gd name="T4" fmla="*/ 133 w 201"/>
                  <a:gd name="T5" fmla="*/ 419 h 430"/>
                  <a:gd name="T6" fmla="*/ 147 w 201"/>
                  <a:gd name="T7" fmla="*/ 406 h 430"/>
                  <a:gd name="T8" fmla="*/ 160 w 201"/>
                  <a:gd name="T9" fmla="*/ 388 h 430"/>
                  <a:gd name="T10" fmla="*/ 173 w 201"/>
                  <a:gd name="T11" fmla="*/ 366 h 430"/>
                  <a:gd name="T12" fmla="*/ 181 w 201"/>
                  <a:gd name="T13" fmla="*/ 342 h 430"/>
                  <a:gd name="T14" fmla="*/ 190 w 201"/>
                  <a:gd name="T15" fmla="*/ 314 h 430"/>
                  <a:gd name="T16" fmla="*/ 197 w 201"/>
                  <a:gd name="T17" fmla="*/ 283 h 430"/>
                  <a:gd name="T18" fmla="*/ 201 w 201"/>
                  <a:gd name="T19" fmla="*/ 249 h 430"/>
                  <a:gd name="T20" fmla="*/ 201 w 201"/>
                  <a:gd name="T21" fmla="*/ 216 h 430"/>
                  <a:gd name="T22" fmla="*/ 201 w 201"/>
                  <a:gd name="T23" fmla="*/ 181 h 430"/>
                  <a:gd name="T24" fmla="*/ 197 w 201"/>
                  <a:gd name="T25" fmla="*/ 146 h 430"/>
                  <a:gd name="T26" fmla="*/ 190 w 201"/>
                  <a:gd name="T27" fmla="*/ 116 h 430"/>
                  <a:gd name="T28" fmla="*/ 181 w 201"/>
                  <a:gd name="T29" fmla="*/ 89 h 430"/>
                  <a:gd name="T30" fmla="*/ 173 w 201"/>
                  <a:gd name="T31" fmla="*/ 63 h 430"/>
                  <a:gd name="T32" fmla="*/ 160 w 201"/>
                  <a:gd name="T33" fmla="*/ 41 h 430"/>
                  <a:gd name="T34" fmla="*/ 147 w 201"/>
                  <a:gd name="T35" fmla="*/ 24 h 430"/>
                  <a:gd name="T36" fmla="*/ 133 w 201"/>
                  <a:gd name="T37" fmla="*/ 11 h 430"/>
                  <a:gd name="T38" fmla="*/ 118 w 201"/>
                  <a:gd name="T39" fmla="*/ 4 h 430"/>
                  <a:gd name="T40" fmla="*/ 101 w 201"/>
                  <a:gd name="T41" fmla="*/ 0 h 430"/>
                  <a:gd name="T42" fmla="*/ 83 w 201"/>
                  <a:gd name="T43" fmla="*/ 4 h 430"/>
                  <a:gd name="T44" fmla="*/ 68 w 201"/>
                  <a:gd name="T45" fmla="*/ 11 h 430"/>
                  <a:gd name="T46" fmla="*/ 55 w 201"/>
                  <a:gd name="T47" fmla="*/ 24 h 430"/>
                  <a:gd name="T48" fmla="*/ 42 w 201"/>
                  <a:gd name="T49" fmla="*/ 41 h 430"/>
                  <a:gd name="T50" fmla="*/ 29 w 201"/>
                  <a:gd name="T51" fmla="*/ 63 h 430"/>
                  <a:gd name="T52" fmla="*/ 20 w 201"/>
                  <a:gd name="T53" fmla="*/ 89 h 430"/>
                  <a:gd name="T54" fmla="*/ 11 w 201"/>
                  <a:gd name="T55" fmla="*/ 116 h 430"/>
                  <a:gd name="T56" fmla="*/ 5 w 201"/>
                  <a:gd name="T57" fmla="*/ 146 h 430"/>
                  <a:gd name="T58" fmla="*/ 0 w 201"/>
                  <a:gd name="T59" fmla="*/ 181 h 430"/>
                  <a:gd name="T60" fmla="*/ 0 w 201"/>
                  <a:gd name="T61" fmla="*/ 216 h 430"/>
                  <a:gd name="T62" fmla="*/ 0 w 201"/>
                  <a:gd name="T63" fmla="*/ 251 h 430"/>
                  <a:gd name="T64" fmla="*/ 5 w 201"/>
                  <a:gd name="T65" fmla="*/ 283 h 430"/>
                  <a:gd name="T66" fmla="*/ 11 w 201"/>
                  <a:gd name="T67" fmla="*/ 314 h 430"/>
                  <a:gd name="T68" fmla="*/ 20 w 201"/>
                  <a:gd name="T69" fmla="*/ 342 h 430"/>
                  <a:gd name="T70" fmla="*/ 29 w 201"/>
                  <a:gd name="T71" fmla="*/ 366 h 430"/>
                  <a:gd name="T72" fmla="*/ 42 w 201"/>
                  <a:gd name="T73" fmla="*/ 388 h 430"/>
                  <a:gd name="T74" fmla="*/ 55 w 201"/>
                  <a:gd name="T75" fmla="*/ 406 h 430"/>
                  <a:gd name="T76" fmla="*/ 68 w 201"/>
                  <a:gd name="T77" fmla="*/ 419 h 430"/>
                  <a:gd name="T78" fmla="*/ 85 w 201"/>
                  <a:gd name="T79" fmla="*/ 427 h 430"/>
                  <a:gd name="T80" fmla="*/ 101 w 201"/>
                  <a:gd name="T81" fmla="*/ 430 h 430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201"/>
                  <a:gd name="T124" fmla="*/ 0 h 430"/>
                  <a:gd name="T125" fmla="*/ 201 w 201"/>
                  <a:gd name="T126" fmla="*/ 430 h 430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201" h="430">
                    <a:moveTo>
                      <a:pt x="101" y="427"/>
                    </a:moveTo>
                    <a:lnTo>
                      <a:pt x="118" y="427"/>
                    </a:lnTo>
                    <a:lnTo>
                      <a:pt x="133" y="419"/>
                    </a:lnTo>
                    <a:lnTo>
                      <a:pt x="147" y="406"/>
                    </a:lnTo>
                    <a:lnTo>
                      <a:pt x="160" y="388"/>
                    </a:lnTo>
                    <a:lnTo>
                      <a:pt x="173" y="366"/>
                    </a:lnTo>
                    <a:lnTo>
                      <a:pt x="181" y="342"/>
                    </a:lnTo>
                    <a:lnTo>
                      <a:pt x="190" y="314"/>
                    </a:lnTo>
                    <a:lnTo>
                      <a:pt x="197" y="283"/>
                    </a:lnTo>
                    <a:lnTo>
                      <a:pt x="201" y="249"/>
                    </a:lnTo>
                    <a:lnTo>
                      <a:pt x="201" y="216"/>
                    </a:lnTo>
                    <a:lnTo>
                      <a:pt x="201" y="181"/>
                    </a:lnTo>
                    <a:lnTo>
                      <a:pt x="197" y="146"/>
                    </a:lnTo>
                    <a:lnTo>
                      <a:pt x="190" y="116"/>
                    </a:lnTo>
                    <a:lnTo>
                      <a:pt x="181" y="89"/>
                    </a:lnTo>
                    <a:lnTo>
                      <a:pt x="173" y="63"/>
                    </a:lnTo>
                    <a:lnTo>
                      <a:pt x="160" y="41"/>
                    </a:lnTo>
                    <a:lnTo>
                      <a:pt x="147" y="24"/>
                    </a:lnTo>
                    <a:lnTo>
                      <a:pt x="133" y="11"/>
                    </a:lnTo>
                    <a:lnTo>
                      <a:pt x="118" y="4"/>
                    </a:lnTo>
                    <a:lnTo>
                      <a:pt x="101" y="0"/>
                    </a:lnTo>
                    <a:lnTo>
                      <a:pt x="83" y="4"/>
                    </a:lnTo>
                    <a:lnTo>
                      <a:pt x="68" y="11"/>
                    </a:lnTo>
                    <a:lnTo>
                      <a:pt x="55" y="24"/>
                    </a:lnTo>
                    <a:lnTo>
                      <a:pt x="42" y="41"/>
                    </a:lnTo>
                    <a:lnTo>
                      <a:pt x="29" y="63"/>
                    </a:lnTo>
                    <a:lnTo>
                      <a:pt x="20" y="89"/>
                    </a:lnTo>
                    <a:lnTo>
                      <a:pt x="11" y="116"/>
                    </a:lnTo>
                    <a:lnTo>
                      <a:pt x="5" y="146"/>
                    </a:lnTo>
                    <a:lnTo>
                      <a:pt x="0" y="181"/>
                    </a:lnTo>
                    <a:lnTo>
                      <a:pt x="0" y="216"/>
                    </a:lnTo>
                    <a:lnTo>
                      <a:pt x="0" y="251"/>
                    </a:lnTo>
                    <a:lnTo>
                      <a:pt x="5" y="283"/>
                    </a:lnTo>
                    <a:lnTo>
                      <a:pt x="11" y="314"/>
                    </a:lnTo>
                    <a:lnTo>
                      <a:pt x="20" y="342"/>
                    </a:lnTo>
                    <a:lnTo>
                      <a:pt x="29" y="366"/>
                    </a:lnTo>
                    <a:lnTo>
                      <a:pt x="42" y="388"/>
                    </a:lnTo>
                    <a:lnTo>
                      <a:pt x="55" y="406"/>
                    </a:lnTo>
                    <a:lnTo>
                      <a:pt x="68" y="419"/>
                    </a:lnTo>
                    <a:lnTo>
                      <a:pt x="85" y="427"/>
                    </a:lnTo>
                    <a:lnTo>
                      <a:pt x="101" y="430"/>
                    </a:lnTo>
                  </a:path>
                </a:pathLst>
              </a:custGeom>
              <a:noFill/>
              <a:ln w="11113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72" name="Rectangle 85"/>
              <p:cNvSpPr>
                <a:spLocks noChangeArrowheads="1"/>
              </p:cNvSpPr>
              <p:nvPr/>
            </p:nvSpPr>
            <p:spPr bwMode="auto">
              <a:xfrm>
                <a:off x="1307" y="2458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473" name="Rectangle 86"/>
              <p:cNvSpPr>
                <a:spLocks noChangeArrowheads="1"/>
              </p:cNvSpPr>
              <p:nvPr/>
            </p:nvSpPr>
            <p:spPr bwMode="auto">
              <a:xfrm>
                <a:off x="1322" y="2458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474" name="Rectangle 87"/>
              <p:cNvSpPr>
                <a:spLocks noChangeArrowheads="1"/>
              </p:cNvSpPr>
              <p:nvPr/>
            </p:nvSpPr>
            <p:spPr bwMode="auto">
              <a:xfrm>
                <a:off x="1352" y="2458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475" name="Rectangle 88"/>
              <p:cNvSpPr>
                <a:spLocks noChangeArrowheads="1"/>
              </p:cNvSpPr>
              <p:nvPr/>
            </p:nvSpPr>
            <p:spPr bwMode="auto">
              <a:xfrm>
                <a:off x="1379" y="2458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476" name="Rectangle 89"/>
              <p:cNvSpPr>
                <a:spLocks noChangeArrowheads="1"/>
              </p:cNvSpPr>
              <p:nvPr/>
            </p:nvSpPr>
            <p:spPr bwMode="auto">
              <a:xfrm>
                <a:off x="1394" y="2458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477" name="Rectangle 90"/>
              <p:cNvSpPr>
                <a:spLocks noChangeArrowheads="1"/>
              </p:cNvSpPr>
              <p:nvPr/>
            </p:nvSpPr>
            <p:spPr bwMode="auto">
              <a:xfrm>
                <a:off x="1411" y="2458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478" name="Rectangle 91"/>
              <p:cNvSpPr>
                <a:spLocks noChangeArrowheads="1"/>
              </p:cNvSpPr>
              <p:nvPr/>
            </p:nvSpPr>
            <p:spPr bwMode="auto">
              <a:xfrm>
                <a:off x="1442" y="2458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c</a:t>
                </a:r>
                <a:endParaRPr lang="en-US" altLang="zh-CN"/>
              </a:p>
            </p:txBody>
          </p:sp>
          <p:sp>
            <p:nvSpPr>
              <p:cNvPr id="479" name="Rectangle 92"/>
              <p:cNvSpPr>
                <a:spLocks noChangeArrowheads="1"/>
              </p:cNvSpPr>
              <p:nvPr/>
            </p:nvSpPr>
            <p:spPr bwMode="auto">
              <a:xfrm>
                <a:off x="1468" y="2458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480" name="Rectangle 93"/>
              <p:cNvSpPr>
                <a:spLocks noChangeArrowheads="1"/>
              </p:cNvSpPr>
              <p:nvPr/>
            </p:nvSpPr>
            <p:spPr bwMode="auto">
              <a:xfrm>
                <a:off x="1483" y="2458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481" name="Rectangle 94"/>
              <p:cNvSpPr>
                <a:spLocks noChangeArrowheads="1"/>
              </p:cNvSpPr>
              <p:nvPr/>
            </p:nvSpPr>
            <p:spPr bwMode="auto">
              <a:xfrm>
                <a:off x="1494" y="2458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o</a:t>
                </a:r>
                <a:endParaRPr lang="en-US" altLang="zh-CN"/>
              </a:p>
            </p:txBody>
          </p:sp>
          <p:sp>
            <p:nvSpPr>
              <p:cNvPr id="482" name="Rectangle 95"/>
              <p:cNvSpPr>
                <a:spLocks noChangeArrowheads="1"/>
              </p:cNvSpPr>
              <p:nvPr/>
            </p:nvSpPr>
            <p:spPr bwMode="auto">
              <a:xfrm>
                <a:off x="1525" y="2458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483" name="Rectangle 96"/>
              <p:cNvSpPr>
                <a:spLocks noChangeArrowheads="1"/>
              </p:cNvSpPr>
              <p:nvPr/>
            </p:nvSpPr>
            <p:spPr bwMode="auto">
              <a:xfrm>
                <a:off x="1555" y="2458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84" name="Rectangle 97"/>
              <p:cNvSpPr>
                <a:spLocks noChangeArrowheads="1"/>
              </p:cNvSpPr>
              <p:nvPr/>
            </p:nvSpPr>
            <p:spPr bwMode="auto">
              <a:xfrm>
                <a:off x="1307" y="2513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[</a:t>
                </a:r>
                <a:endParaRPr lang="en-US" altLang="zh-CN"/>
              </a:p>
            </p:txBody>
          </p:sp>
          <p:sp>
            <p:nvSpPr>
              <p:cNvPr id="485" name="Rectangle 98"/>
              <p:cNvSpPr>
                <a:spLocks noChangeArrowheads="1"/>
              </p:cNvSpPr>
              <p:nvPr/>
            </p:nvSpPr>
            <p:spPr bwMode="auto">
              <a:xfrm>
                <a:off x="1322" y="251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2</a:t>
                </a:r>
                <a:endParaRPr lang="en-US" altLang="zh-CN"/>
              </a:p>
            </p:txBody>
          </p:sp>
          <p:sp>
            <p:nvSpPr>
              <p:cNvPr id="486" name="Rectangle 99"/>
              <p:cNvSpPr>
                <a:spLocks noChangeArrowheads="1"/>
              </p:cNvSpPr>
              <p:nvPr/>
            </p:nvSpPr>
            <p:spPr bwMode="auto">
              <a:xfrm>
                <a:off x="1352" y="251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0</a:t>
                </a:r>
                <a:endParaRPr lang="en-US" altLang="zh-CN"/>
              </a:p>
            </p:txBody>
          </p:sp>
          <p:sp>
            <p:nvSpPr>
              <p:cNvPr id="487" name="Rectangle 100"/>
              <p:cNvSpPr>
                <a:spLocks noChangeArrowheads="1"/>
              </p:cNvSpPr>
              <p:nvPr/>
            </p:nvSpPr>
            <p:spPr bwMode="auto">
              <a:xfrm>
                <a:off x="1381" y="251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–</a:t>
                </a:r>
                <a:endParaRPr lang="en-US" altLang="zh-CN"/>
              </a:p>
            </p:txBody>
          </p:sp>
          <p:sp>
            <p:nvSpPr>
              <p:cNvPr id="488" name="Rectangle 101"/>
              <p:cNvSpPr>
                <a:spLocks noChangeArrowheads="1"/>
              </p:cNvSpPr>
              <p:nvPr/>
            </p:nvSpPr>
            <p:spPr bwMode="auto">
              <a:xfrm>
                <a:off x="1422" y="251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1</a:t>
                </a:r>
                <a:endParaRPr lang="en-US" altLang="zh-CN"/>
              </a:p>
            </p:txBody>
          </p:sp>
          <p:sp>
            <p:nvSpPr>
              <p:cNvPr id="489" name="Rectangle 102"/>
              <p:cNvSpPr>
                <a:spLocks noChangeArrowheads="1"/>
              </p:cNvSpPr>
              <p:nvPr/>
            </p:nvSpPr>
            <p:spPr bwMode="auto">
              <a:xfrm>
                <a:off x="1453" y="251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6</a:t>
                </a:r>
                <a:endParaRPr lang="en-US" altLang="zh-CN"/>
              </a:p>
            </p:txBody>
          </p:sp>
          <p:sp>
            <p:nvSpPr>
              <p:cNvPr id="490" name="Rectangle 103"/>
              <p:cNvSpPr>
                <a:spLocks noChangeArrowheads="1"/>
              </p:cNvSpPr>
              <p:nvPr/>
            </p:nvSpPr>
            <p:spPr bwMode="auto">
              <a:xfrm>
                <a:off x="1481" y="2513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]</a:t>
                </a:r>
                <a:endParaRPr lang="en-US" altLang="zh-CN"/>
              </a:p>
            </p:txBody>
          </p:sp>
          <p:sp>
            <p:nvSpPr>
              <p:cNvPr id="491" name="Line 104"/>
              <p:cNvSpPr>
                <a:spLocks noChangeShapeType="1"/>
              </p:cNvSpPr>
              <p:nvPr/>
            </p:nvSpPr>
            <p:spPr bwMode="auto">
              <a:xfrm>
                <a:off x="2199" y="2334"/>
                <a:ext cx="288" cy="1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2" name="Rectangle 105"/>
              <p:cNvSpPr>
                <a:spLocks noChangeArrowheads="1"/>
              </p:cNvSpPr>
              <p:nvPr/>
            </p:nvSpPr>
            <p:spPr bwMode="auto">
              <a:xfrm rot="-5400000">
                <a:off x="4413" y="1597"/>
                <a:ext cx="70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M</a:t>
                </a:r>
                <a:endParaRPr lang="en-US" altLang="zh-CN"/>
              </a:p>
            </p:txBody>
          </p:sp>
          <p:sp>
            <p:nvSpPr>
              <p:cNvPr id="493" name="Rectangle 106"/>
              <p:cNvSpPr>
                <a:spLocks noChangeArrowheads="1"/>
              </p:cNvSpPr>
              <p:nvPr/>
            </p:nvSpPr>
            <p:spPr bwMode="auto">
              <a:xfrm rot="-5400000">
                <a:off x="4420" y="156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494" name="Rectangle 107"/>
              <p:cNvSpPr>
                <a:spLocks noChangeArrowheads="1"/>
              </p:cNvSpPr>
              <p:nvPr/>
            </p:nvSpPr>
            <p:spPr bwMode="auto">
              <a:xfrm rot="-5400000">
                <a:off x="4412" y="1522"/>
                <a:ext cx="7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m</a:t>
                </a:r>
                <a:endParaRPr lang="en-US" altLang="zh-CN"/>
              </a:p>
            </p:txBody>
          </p:sp>
          <p:sp>
            <p:nvSpPr>
              <p:cNvPr id="495" name="Rectangle 108"/>
              <p:cNvSpPr>
                <a:spLocks noChangeArrowheads="1"/>
              </p:cNvSpPr>
              <p:nvPr/>
            </p:nvSpPr>
            <p:spPr bwMode="auto">
              <a:xfrm rot="-5400000">
                <a:off x="4428" y="1491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496" name="Rectangle 109"/>
              <p:cNvSpPr>
                <a:spLocks noChangeArrowheads="1"/>
              </p:cNvSpPr>
              <p:nvPr/>
            </p:nvSpPr>
            <p:spPr bwMode="auto">
              <a:xfrm rot="-5400000">
                <a:off x="4420" y="147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o</a:t>
                </a:r>
                <a:endParaRPr lang="en-US" altLang="zh-CN"/>
              </a:p>
            </p:txBody>
          </p:sp>
          <p:sp>
            <p:nvSpPr>
              <p:cNvPr id="497" name="Rectangle 110"/>
              <p:cNvSpPr>
                <a:spLocks noChangeArrowheads="1"/>
              </p:cNvSpPr>
              <p:nvPr/>
            </p:nvSpPr>
            <p:spPr bwMode="auto">
              <a:xfrm rot="-5400000">
                <a:off x="4415" y="1435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498" name="Rectangle 111"/>
              <p:cNvSpPr>
                <a:spLocks noChangeArrowheads="1"/>
              </p:cNvSpPr>
              <p:nvPr/>
            </p:nvSpPr>
            <p:spPr bwMode="auto">
              <a:xfrm rot="-5400000">
                <a:off x="4420" y="140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499" name="Rectangle 112"/>
              <p:cNvSpPr>
                <a:spLocks noChangeArrowheads="1"/>
              </p:cNvSpPr>
              <p:nvPr/>
            </p:nvSpPr>
            <p:spPr bwMode="auto">
              <a:xfrm rot="-5400000">
                <a:off x="4419" y="1369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g</a:t>
                </a:r>
                <a:endParaRPr lang="en-US" altLang="zh-CN"/>
              </a:p>
            </p:txBody>
          </p:sp>
          <p:sp>
            <p:nvSpPr>
              <p:cNvPr id="500" name="Rectangle 113"/>
              <p:cNvSpPr>
                <a:spLocks noChangeArrowheads="1"/>
              </p:cNvSpPr>
              <p:nvPr/>
            </p:nvSpPr>
            <p:spPr bwMode="auto">
              <a:xfrm>
                <a:off x="2635" y="2572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501" name="Rectangle 114"/>
              <p:cNvSpPr>
                <a:spLocks noChangeArrowheads="1"/>
              </p:cNvSpPr>
              <p:nvPr/>
            </p:nvSpPr>
            <p:spPr bwMode="auto">
              <a:xfrm>
                <a:off x="2670" y="257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L</a:t>
                </a:r>
                <a:endParaRPr lang="en-US" altLang="zh-CN"/>
              </a:p>
            </p:txBody>
          </p:sp>
          <p:sp>
            <p:nvSpPr>
              <p:cNvPr id="502" name="Rectangle 115"/>
              <p:cNvSpPr>
                <a:spLocks noChangeArrowheads="1"/>
              </p:cNvSpPr>
              <p:nvPr/>
            </p:nvSpPr>
            <p:spPr bwMode="auto">
              <a:xfrm>
                <a:off x="2700" y="2572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503" name="Rectangle 116"/>
              <p:cNvSpPr>
                <a:spLocks noChangeArrowheads="1"/>
              </p:cNvSpPr>
              <p:nvPr/>
            </p:nvSpPr>
            <p:spPr bwMode="auto">
              <a:xfrm>
                <a:off x="2740" y="2572"/>
                <a:ext cx="68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O</a:t>
                </a:r>
                <a:endParaRPr lang="en-US" altLang="zh-CN"/>
              </a:p>
            </p:txBody>
          </p:sp>
          <p:sp>
            <p:nvSpPr>
              <p:cNvPr id="504" name="Rectangle 117"/>
              <p:cNvSpPr>
                <a:spLocks noChangeArrowheads="1"/>
              </p:cNvSpPr>
              <p:nvPr/>
            </p:nvSpPr>
            <p:spPr bwMode="auto">
              <a:xfrm>
                <a:off x="2781" y="2572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p</a:t>
                </a:r>
                <a:endParaRPr lang="en-US" altLang="zh-CN"/>
              </a:p>
            </p:txBody>
          </p:sp>
          <p:sp>
            <p:nvSpPr>
              <p:cNvPr id="505" name="Rectangle 118"/>
              <p:cNvSpPr>
                <a:spLocks noChangeArrowheads="1"/>
              </p:cNvSpPr>
              <p:nvPr/>
            </p:nvSpPr>
            <p:spPr bwMode="auto">
              <a:xfrm>
                <a:off x="3374" y="1162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B</a:t>
                </a:r>
                <a:endParaRPr lang="en-US" altLang="zh-CN"/>
              </a:p>
            </p:txBody>
          </p:sp>
          <p:sp>
            <p:nvSpPr>
              <p:cNvPr id="506" name="Rectangle 119"/>
              <p:cNvSpPr>
                <a:spLocks noChangeArrowheads="1"/>
              </p:cNvSpPr>
              <p:nvPr/>
            </p:nvSpPr>
            <p:spPr bwMode="auto">
              <a:xfrm>
                <a:off x="3409" y="1162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507" name="Rectangle 120"/>
              <p:cNvSpPr>
                <a:spLocks noChangeArrowheads="1"/>
              </p:cNvSpPr>
              <p:nvPr/>
            </p:nvSpPr>
            <p:spPr bwMode="auto">
              <a:xfrm>
                <a:off x="3429" y="116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508" name="Rectangle 121"/>
              <p:cNvSpPr>
                <a:spLocks noChangeArrowheads="1"/>
              </p:cNvSpPr>
              <p:nvPr/>
            </p:nvSpPr>
            <p:spPr bwMode="auto">
              <a:xfrm>
                <a:off x="3457" y="116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509" name="Rectangle 122"/>
              <p:cNvSpPr>
                <a:spLocks noChangeArrowheads="1"/>
              </p:cNvSpPr>
              <p:nvPr/>
            </p:nvSpPr>
            <p:spPr bwMode="auto">
              <a:xfrm>
                <a:off x="3488" y="1162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c</a:t>
                </a:r>
                <a:endParaRPr lang="en-US" altLang="zh-CN"/>
              </a:p>
            </p:txBody>
          </p:sp>
          <p:sp>
            <p:nvSpPr>
              <p:cNvPr id="510" name="Rectangle 123"/>
              <p:cNvSpPr>
                <a:spLocks noChangeArrowheads="1"/>
              </p:cNvSpPr>
              <p:nvPr/>
            </p:nvSpPr>
            <p:spPr bwMode="auto">
              <a:xfrm>
                <a:off x="3514" y="116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h</a:t>
                </a:r>
                <a:endParaRPr lang="en-US" altLang="zh-CN"/>
              </a:p>
            </p:txBody>
          </p:sp>
          <p:sp>
            <p:nvSpPr>
              <p:cNvPr id="511" name="Rectangle 124"/>
              <p:cNvSpPr>
                <a:spLocks noChangeArrowheads="1"/>
              </p:cNvSpPr>
              <p:nvPr/>
            </p:nvSpPr>
            <p:spPr bwMode="auto">
              <a:xfrm>
                <a:off x="2439" y="2884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512" name="Rectangle 125"/>
              <p:cNvSpPr>
                <a:spLocks noChangeArrowheads="1"/>
              </p:cNvSpPr>
              <p:nvPr/>
            </p:nvSpPr>
            <p:spPr bwMode="auto">
              <a:xfrm>
                <a:off x="2476" y="2884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513" name="Rectangle 126"/>
              <p:cNvSpPr>
                <a:spLocks noChangeArrowheads="1"/>
              </p:cNvSpPr>
              <p:nvPr/>
            </p:nvSpPr>
            <p:spPr bwMode="auto">
              <a:xfrm>
                <a:off x="2506" y="2884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g</a:t>
                </a:r>
                <a:endParaRPr lang="en-US" altLang="zh-CN"/>
              </a:p>
            </p:txBody>
          </p:sp>
          <p:sp>
            <p:nvSpPr>
              <p:cNvPr id="514" name="Rectangle 127"/>
              <p:cNvSpPr>
                <a:spLocks noChangeArrowheads="1"/>
              </p:cNvSpPr>
              <p:nvPr/>
            </p:nvSpPr>
            <p:spPr bwMode="auto">
              <a:xfrm>
                <a:off x="2537" y="2884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515" name="Rectangle 128"/>
              <p:cNvSpPr>
                <a:spLocks noChangeArrowheads="1"/>
              </p:cNvSpPr>
              <p:nvPr/>
            </p:nvSpPr>
            <p:spPr bwMode="auto">
              <a:xfrm>
                <a:off x="2576" y="2884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516" name="Rectangle 129"/>
              <p:cNvSpPr>
                <a:spLocks noChangeArrowheads="1"/>
              </p:cNvSpPr>
              <p:nvPr/>
            </p:nvSpPr>
            <p:spPr bwMode="auto">
              <a:xfrm>
                <a:off x="2602" y="2884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517" name="Rectangle 130"/>
              <p:cNvSpPr>
                <a:spLocks noChangeArrowheads="1"/>
              </p:cNvSpPr>
              <p:nvPr/>
            </p:nvSpPr>
            <p:spPr bwMode="auto">
              <a:xfrm>
                <a:off x="2703" y="1317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518" name="Rectangle 131"/>
              <p:cNvSpPr>
                <a:spLocks noChangeArrowheads="1"/>
              </p:cNvSpPr>
              <p:nvPr/>
            </p:nvSpPr>
            <p:spPr bwMode="auto">
              <a:xfrm>
                <a:off x="2737" y="131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L</a:t>
                </a:r>
                <a:endParaRPr lang="en-US" altLang="zh-CN"/>
              </a:p>
            </p:txBody>
          </p:sp>
          <p:sp>
            <p:nvSpPr>
              <p:cNvPr id="519" name="Rectangle 132"/>
              <p:cNvSpPr>
                <a:spLocks noChangeArrowheads="1"/>
              </p:cNvSpPr>
              <p:nvPr/>
            </p:nvSpPr>
            <p:spPr bwMode="auto">
              <a:xfrm>
                <a:off x="2768" y="1317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520" name="Rectangle 133"/>
              <p:cNvSpPr>
                <a:spLocks noChangeArrowheads="1"/>
              </p:cNvSpPr>
              <p:nvPr/>
            </p:nvSpPr>
            <p:spPr bwMode="auto">
              <a:xfrm>
                <a:off x="2807" y="1317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521" name="Rectangle 134"/>
              <p:cNvSpPr>
                <a:spLocks noChangeArrowheads="1"/>
              </p:cNvSpPr>
              <p:nvPr/>
            </p:nvSpPr>
            <p:spPr bwMode="auto">
              <a:xfrm>
                <a:off x="2842" y="1317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522" name="Rectangle 135"/>
              <p:cNvSpPr>
                <a:spLocks noChangeArrowheads="1"/>
              </p:cNvSpPr>
              <p:nvPr/>
            </p:nvSpPr>
            <p:spPr bwMode="auto">
              <a:xfrm>
                <a:off x="2862" y="1317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c</a:t>
                </a:r>
                <a:endParaRPr lang="en-US" altLang="zh-CN"/>
              </a:p>
            </p:txBody>
          </p:sp>
          <p:sp>
            <p:nvSpPr>
              <p:cNvPr id="523" name="Freeform 136"/>
              <p:cNvSpPr>
                <a:spLocks/>
              </p:cNvSpPr>
              <p:nvPr/>
            </p:nvSpPr>
            <p:spPr bwMode="auto">
              <a:xfrm>
                <a:off x="179" y="1489"/>
                <a:ext cx="26" cy="27"/>
              </a:xfrm>
              <a:custGeom>
                <a:avLst/>
                <a:gdLst>
                  <a:gd name="T0" fmla="*/ 13 w 26"/>
                  <a:gd name="T1" fmla="*/ 27 h 27"/>
                  <a:gd name="T2" fmla="*/ 15 w 26"/>
                  <a:gd name="T3" fmla="*/ 27 h 27"/>
                  <a:gd name="T4" fmla="*/ 17 w 26"/>
                  <a:gd name="T5" fmla="*/ 27 h 27"/>
                  <a:gd name="T6" fmla="*/ 20 w 26"/>
                  <a:gd name="T7" fmla="*/ 27 h 27"/>
                  <a:gd name="T8" fmla="*/ 22 w 26"/>
                  <a:gd name="T9" fmla="*/ 24 h 27"/>
                  <a:gd name="T10" fmla="*/ 24 w 26"/>
                  <a:gd name="T11" fmla="*/ 22 h 27"/>
                  <a:gd name="T12" fmla="*/ 24 w 26"/>
                  <a:gd name="T13" fmla="*/ 20 h 27"/>
                  <a:gd name="T14" fmla="*/ 26 w 26"/>
                  <a:gd name="T15" fmla="*/ 18 h 27"/>
                  <a:gd name="T16" fmla="*/ 26 w 26"/>
                  <a:gd name="T17" fmla="*/ 16 h 27"/>
                  <a:gd name="T18" fmla="*/ 26 w 26"/>
                  <a:gd name="T19" fmla="*/ 14 h 27"/>
                  <a:gd name="T20" fmla="*/ 26 w 26"/>
                  <a:gd name="T21" fmla="*/ 11 h 27"/>
                  <a:gd name="T22" fmla="*/ 26 w 26"/>
                  <a:gd name="T23" fmla="*/ 9 h 27"/>
                  <a:gd name="T24" fmla="*/ 24 w 26"/>
                  <a:gd name="T25" fmla="*/ 7 h 27"/>
                  <a:gd name="T26" fmla="*/ 22 w 26"/>
                  <a:gd name="T27" fmla="*/ 5 h 27"/>
                  <a:gd name="T28" fmla="*/ 22 w 26"/>
                  <a:gd name="T29" fmla="*/ 3 h 27"/>
                  <a:gd name="T30" fmla="*/ 20 w 26"/>
                  <a:gd name="T31" fmla="*/ 3 h 27"/>
                  <a:gd name="T32" fmla="*/ 17 w 26"/>
                  <a:gd name="T33" fmla="*/ 0 h 27"/>
                  <a:gd name="T34" fmla="*/ 15 w 26"/>
                  <a:gd name="T35" fmla="*/ 0 h 27"/>
                  <a:gd name="T36" fmla="*/ 13 w 26"/>
                  <a:gd name="T37" fmla="*/ 0 h 27"/>
                  <a:gd name="T38" fmla="*/ 11 w 26"/>
                  <a:gd name="T39" fmla="*/ 0 h 27"/>
                  <a:gd name="T40" fmla="*/ 9 w 26"/>
                  <a:gd name="T41" fmla="*/ 0 h 27"/>
                  <a:gd name="T42" fmla="*/ 6 w 26"/>
                  <a:gd name="T43" fmla="*/ 3 h 27"/>
                  <a:gd name="T44" fmla="*/ 4 w 26"/>
                  <a:gd name="T45" fmla="*/ 3 h 27"/>
                  <a:gd name="T46" fmla="*/ 4 w 26"/>
                  <a:gd name="T47" fmla="*/ 5 h 27"/>
                  <a:gd name="T48" fmla="*/ 2 w 26"/>
                  <a:gd name="T49" fmla="*/ 7 h 27"/>
                  <a:gd name="T50" fmla="*/ 0 w 26"/>
                  <a:gd name="T51" fmla="*/ 7 h 27"/>
                  <a:gd name="T52" fmla="*/ 0 w 26"/>
                  <a:gd name="T53" fmla="*/ 9 h 27"/>
                  <a:gd name="T54" fmla="*/ 0 w 26"/>
                  <a:gd name="T55" fmla="*/ 11 h 27"/>
                  <a:gd name="T56" fmla="*/ 0 w 26"/>
                  <a:gd name="T57" fmla="*/ 14 h 27"/>
                  <a:gd name="T58" fmla="*/ 0 w 26"/>
                  <a:gd name="T59" fmla="*/ 16 h 27"/>
                  <a:gd name="T60" fmla="*/ 0 w 26"/>
                  <a:gd name="T61" fmla="*/ 18 h 27"/>
                  <a:gd name="T62" fmla="*/ 0 w 26"/>
                  <a:gd name="T63" fmla="*/ 20 h 27"/>
                  <a:gd name="T64" fmla="*/ 2 w 26"/>
                  <a:gd name="T65" fmla="*/ 22 h 27"/>
                  <a:gd name="T66" fmla="*/ 4 w 26"/>
                  <a:gd name="T67" fmla="*/ 24 h 27"/>
                  <a:gd name="T68" fmla="*/ 6 w 26"/>
                  <a:gd name="T69" fmla="*/ 27 h 27"/>
                  <a:gd name="T70" fmla="*/ 9 w 26"/>
                  <a:gd name="T71" fmla="*/ 27 h 27"/>
                  <a:gd name="T72" fmla="*/ 11 w 26"/>
                  <a:gd name="T73" fmla="*/ 27 h 27"/>
                  <a:gd name="T74" fmla="*/ 13 w 26"/>
                  <a:gd name="T75" fmla="*/ 27 h 27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26"/>
                  <a:gd name="T115" fmla="*/ 0 h 27"/>
                  <a:gd name="T116" fmla="*/ 26 w 26"/>
                  <a:gd name="T117" fmla="*/ 27 h 27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26" h="27">
                    <a:moveTo>
                      <a:pt x="13" y="27"/>
                    </a:moveTo>
                    <a:lnTo>
                      <a:pt x="15" y="27"/>
                    </a:lnTo>
                    <a:lnTo>
                      <a:pt x="17" y="27"/>
                    </a:lnTo>
                    <a:lnTo>
                      <a:pt x="20" y="27"/>
                    </a:lnTo>
                    <a:lnTo>
                      <a:pt x="22" y="24"/>
                    </a:lnTo>
                    <a:lnTo>
                      <a:pt x="24" y="22"/>
                    </a:lnTo>
                    <a:lnTo>
                      <a:pt x="24" y="20"/>
                    </a:lnTo>
                    <a:lnTo>
                      <a:pt x="26" y="18"/>
                    </a:lnTo>
                    <a:lnTo>
                      <a:pt x="26" y="16"/>
                    </a:lnTo>
                    <a:lnTo>
                      <a:pt x="26" y="14"/>
                    </a:lnTo>
                    <a:lnTo>
                      <a:pt x="26" y="11"/>
                    </a:lnTo>
                    <a:lnTo>
                      <a:pt x="26" y="9"/>
                    </a:lnTo>
                    <a:lnTo>
                      <a:pt x="24" y="7"/>
                    </a:lnTo>
                    <a:lnTo>
                      <a:pt x="22" y="5"/>
                    </a:lnTo>
                    <a:lnTo>
                      <a:pt x="22" y="3"/>
                    </a:lnTo>
                    <a:lnTo>
                      <a:pt x="20" y="3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6" y="3"/>
                    </a:lnTo>
                    <a:lnTo>
                      <a:pt x="4" y="3"/>
                    </a:lnTo>
                    <a:lnTo>
                      <a:pt x="4" y="5"/>
                    </a:lnTo>
                    <a:lnTo>
                      <a:pt x="2" y="7"/>
                    </a:lnTo>
                    <a:lnTo>
                      <a:pt x="0" y="7"/>
                    </a:lnTo>
                    <a:lnTo>
                      <a:pt x="0" y="9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4" y="24"/>
                    </a:lnTo>
                    <a:lnTo>
                      <a:pt x="6" y="27"/>
                    </a:lnTo>
                    <a:lnTo>
                      <a:pt x="9" y="27"/>
                    </a:lnTo>
                    <a:lnTo>
                      <a:pt x="11" y="27"/>
                    </a:lnTo>
                    <a:lnTo>
                      <a:pt x="13" y="27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24" name="Freeform 137"/>
              <p:cNvSpPr>
                <a:spLocks/>
              </p:cNvSpPr>
              <p:nvPr/>
            </p:nvSpPr>
            <p:spPr bwMode="auto">
              <a:xfrm>
                <a:off x="456" y="754"/>
                <a:ext cx="28" cy="29"/>
              </a:xfrm>
              <a:custGeom>
                <a:avLst/>
                <a:gdLst>
                  <a:gd name="T0" fmla="*/ 0 w 28"/>
                  <a:gd name="T1" fmla="*/ 0 h 29"/>
                  <a:gd name="T2" fmla="*/ 0 w 28"/>
                  <a:gd name="T3" fmla="*/ 29 h 29"/>
                  <a:gd name="T4" fmla="*/ 28 w 28"/>
                  <a:gd name="T5" fmla="*/ 16 h 29"/>
                  <a:gd name="T6" fmla="*/ 0 w 28"/>
                  <a:gd name="T7" fmla="*/ 2 h 29"/>
                  <a:gd name="T8" fmla="*/ 0 w 28"/>
                  <a:gd name="T9" fmla="*/ 0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8"/>
                  <a:gd name="T16" fmla="*/ 0 h 29"/>
                  <a:gd name="T17" fmla="*/ 28 w 28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8" h="29">
                    <a:moveTo>
                      <a:pt x="0" y="0"/>
                    </a:moveTo>
                    <a:lnTo>
                      <a:pt x="0" y="29"/>
                    </a:lnTo>
                    <a:lnTo>
                      <a:pt x="28" y="16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25" name="Freeform 138"/>
              <p:cNvSpPr>
                <a:spLocks/>
              </p:cNvSpPr>
              <p:nvPr/>
            </p:nvSpPr>
            <p:spPr bwMode="auto">
              <a:xfrm>
                <a:off x="456" y="1077"/>
                <a:ext cx="28" cy="29"/>
              </a:xfrm>
              <a:custGeom>
                <a:avLst/>
                <a:gdLst>
                  <a:gd name="T0" fmla="*/ 0 w 28"/>
                  <a:gd name="T1" fmla="*/ 0 h 29"/>
                  <a:gd name="T2" fmla="*/ 0 w 28"/>
                  <a:gd name="T3" fmla="*/ 29 h 29"/>
                  <a:gd name="T4" fmla="*/ 28 w 28"/>
                  <a:gd name="T5" fmla="*/ 15 h 29"/>
                  <a:gd name="T6" fmla="*/ 0 w 28"/>
                  <a:gd name="T7" fmla="*/ 2 h 29"/>
                  <a:gd name="T8" fmla="*/ 0 w 28"/>
                  <a:gd name="T9" fmla="*/ 0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8"/>
                  <a:gd name="T16" fmla="*/ 0 h 29"/>
                  <a:gd name="T17" fmla="*/ 28 w 28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8" h="29">
                    <a:moveTo>
                      <a:pt x="0" y="0"/>
                    </a:moveTo>
                    <a:lnTo>
                      <a:pt x="0" y="29"/>
                    </a:lnTo>
                    <a:lnTo>
                      <a:pt x="28" y="15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26" name="Rectangle 139"/>
              <p:cNvSpPr>
                <a:spLocks noChangeArrowheads="1"/>
              </p:cNvSpPr>
              <p:nvPr/>
            </p:nvSpPr>
            <p:spPr bwMode="auto">
              <a:xfrm>
                <a:off x="312" y="106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4</a:t>
                </a:r>
                <a:endParaRPr lang="en-US" altLang="zh-CN"/>
              </a:p>
            </p:txBody>
          </p:sp>
          <p:sp>
            <p:nvSpPr>
              <p:cNvPr id="527" name="Line 140"/>
              <p:cNvSpPr>
                <a:spLocks noChangeShapeType="1"/>
              </p:cNvSpPr>
              <p:nvPr/>
            </p:nvSpPr>
            <p:spPr bwMode="auto">
              <a:xfrm flipH="1">
                <a:off x="2199" y="929"/>
                <a:ext cx="259" cy="2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8" name="Freeform 141"/>
              <p:cNvSpPr>
                <a:spLocks/>
              </p:cNvSpPr>
              <p:nvPr/>
            </p:nvSpPr>
            <p:spPr bwMode="auto">
              <a:xfrm>
                <a:off x="2484" y="820"/>
                <a:ext cx="336" cy="543"/>
              </a:xfrm>
              <a:custGeom>
                <a:avLst/>
                <a:gdLst>
                  <a:gd name="T0" fmla="*/ 0 w 336"/>
                  <a:gd name="T1" fmla="*/ 0 h 543"/>
                  <a:gd name="T2" fmla="*/ 0 w 336"/>
                  <a:gd name="T3" fmla="*/ 220 h 543"/>
                  <a:gd name="T4" fmla="*/ 55 w 336"/>
                  <a:gd name="T5" fmla="*/ 272 h 543"/>
                  <a:gd name="T6" fmla="*/ 0 w 336"/>
                  <a:gd name="T7" fmla="*/ 323 h 543"/>
                  <a:gd name="T8" fmla="*/ 0 w 336"/>
                  <a:gd name="T9" fmla="*/ 543 h 543"/>
                  <a:gd name="T10" fmla="*/ 336 w 336"/>
                  <a:gd name="T11" fmla="*/ 377 h 543"/>
                  <a:gd name="T12" fmla="*/ 336 w 336"/>
                  <a:gd name="T13" fmla="*/ 166 h 543"/>
                  <a:gd name="T14" fmla="*/ 0 w 336"/>
                  <a:gd name="T15" fmla="*/ 0 h 5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6"/>
                  <a:gd name="T25" fmla="*/ 0 h 543"/>
                  <a:gd name="T26" fmla="*/ 336 w 336"/>
                  <a:gd name="T27" fmla="*/ 543 h 5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6" h="543">
                    <a:moveTo>
                      <a:pt x="0" y="0"/>
                    </a:moveTo>
                    <a:lnTo>
                      <a:pt x="0" y="220"/>
                    </a:lnTo>
                    <a:lnTo>
                      <a:pt x="55" y="272"/>
                    </a:lnTo>
                    <a:lnTo>
                      <a:pt x="0" y="323"/>
                    </a:lnTo>
                    <a:lnTo>
                      <a:pt x="0" y="543"/>
                    </a:lnTo>
                    <a:lnTo>
                      <a:pt x="336" y="377"/>
                    </a:lnTo>
                    <a:lnTo>
                      <a:pt x="336" y="1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29" name="Freeform 142"/>
              <p:cNvSpPr>
                <a:spLocks/>
              </p:cNvSpPr>
              <p:nvPr/>
            </p:nvSpPr>
            <p:spPr bwMode="auto">
              <a:xfrm>
                <a:off x="2484" y="820"/>
                <a:ext cx="336" cy="543"/>
              </a:xfrm>
              <a:custGeom>
                <a:avLst/>
                <a:gdLst>
                  <a:gd name="T0" fmla="*/ 0 w 336"/>
                  <a:gd name="T1" fmla="*/ 0 h 543"/>
                  <a:gd name="T2" fmla="*/ 0 w 336"/>
                  <a:gd name="T3" fmla="*/ 220 h 543"/>
                  <a:gd name="T4" fmla="*/ 55 w 336"/>
                  <a:gd name="T5" fmla="*/ 272 h 543"/>
                  <a:gd name="T6" fmla="*/ 0 w 336"/>
                  <a:gd name="T7" fmla="*/ 323 h 543"/>
                  <a:gd name="T8" fmla="*/ 0 w 336"/>
                  <a:gd name="T9" fmla="*/ 543 h 543"/>
                  <a:gd name="T10" fmla="*/ 336 w 336"/>
                  <a:gd name="T11" fmla="*/ 377 h 543"/>
                  <a:gd name="T12" fmla="*/ 336 w 336"/>
                  <a:gd name="T13" fmla="*/ 166 h 543"/>
                  <a:gd name="T14" fmla="*/ 0 w 336"/>
                  <a:gd name="T15" fmla="*/ 0 h 5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6"/>
                  <a:gd name="T25" fmla="*/ 0 h 543"/>
                  <a:gd name="T26" fmla="*/ 336 w 336"/>
                  <a:gd name="T27" fmla="*/ 543 h 5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6" h="543">
                    <a:moveTo>
                      <a:pt x="0" y="0"/>
                    </a:moveTo>
                    <a:lnTo>
                      <a:pt x="0" y="220"/>
                    </a:lnTo>
                    <a:lnTo>
                      <a:pt x="55" y="272"/>
                    </a:lnTo>
                    <a:lnTo>
                      <a:pt x="0" y="323"/>
                    </a:lnTo>
                    <a:lnTo>
                      <a:pt x="0" y="543"/>
                    </a:lnTo>
                    <a:lnTo>
                      <a:pt x="336" y="377"/>
                    </a:lnTo>
                    <a:lnTo>
                      <a:pt x="336" y="166"/>
                    </a:lnTo>
                    <a:lnTo>
                      <a:pt x="0" y="0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30" name="Line 143"/>
              <p:cNvSpPr>
                <a:spLocks noChangeShapeType="1"/>
              </p:cNvSpPr>
              <p:nvPr/>
            </p:nvSpPr>
            <p:spPr bwMode="auto">
              <a:xfrm flipH="1">
                <a:off x="2820" y="1090"/>
                <a:ext cx="321" cy="2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1" name="Freeform 144"/>
              <p:cNvSpPr>
                <a:spLocks/>
              </p:cNvSpPr>
              <p:nvPr/>
            </p:nvSpPr>
            <p:spPr bwMode="auto">
              <a:xfrm>
                <a:off x="3128" y="1077"/>
                <a:ext cx="28" cy="29"/>
              </a:xfrm>
              <a:custGeom>
                <a:avLst/>
                <a:gdLst>
                  <a:gd name="T0" fmla="*/ 0 w 28"/>
                  <a:gd name="T1" fmla="*/ 0 h 29"/>
                  <a:gd name="T2" fmla="*/ 2 w 28"/>
                  <a:gd name="T3" fmla="*/ 29 h 29"/>
                  <a:gd name="T4" fmla="*/ 28 w 28"/>
                  <a:gd name="T5" fmla="*/ 15 h 29"/>
                  <a:gd name="T6" fmla="*/ 2 w 28"/>
                  <a:gd name="T7" fmla="*/ 0 h 29"/>
                  <a:gd name="T8" fmla="*/ 0 w 28"/>
                  <a:gd name="T9" fmla="*/ 0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8"/>
                  <a:gd name="T16" fmla="*/ 0 h 29"/>
                  <a:gd name="T17" fmla="*/ 28 w 28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8" h="29">
                    <a:moveTo>
                      <a:pt x="0" y="0"/>
                    </a:moveTo>
                    <a:lnTo>
                      <a:pt x="2" y="29"/>
                    </a:lnTo>
                    <a:lnTo>
                      <a:pt x="28" y="15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32" name="Line 145"/>
              <p:cNvSpPr>
                <a:spLocks noChangeShapeType="1"/>
              </p:cNvSpPr>
              <p:nvPr/>
            </p:nvSpPr>
            <p:spPr bwMode="auto">
              <a:xfrm>
                <a:off x="131" y="1503"/>
                <a:ext cx="122" cy="1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3" name="Freeform 146"/>
              <p:cNvSpPr>
                <a:spLocks/>
              </p:cNvSpPr>
              <p:nvPr/>
            </p:nvSpPr>
            <p:spPr bwMode="auto">
              <a:xfrm>
                <a:off x="242" y="1489"/>
                <a:ext cx="29" cy="29"/>
              </a:xfrm>
              <a:custGeom>
                <a:avLst/>
                <a:gdLst>
                  <a:gd name="T0" fmla="*/ 0 w 29"/>
                  <a:gd name="T1" fmla="*/ 0 h 29"/>
                  <a:gd name="T2" fmla="*/ 0 w 29"/>
                  <a:gd name="T3" fmla="*/ 29 h 29"/>
                  <a:gd name="T4" fmla="*/ 29 w 29"/>
                  <a:gd name="T5" fmla="*/ 14 h 29"/>
                  <a:gd name="T6" fmla="*/ 0 w 29"/>
                  <a:gd name="T7" fmla="*/ 0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9"/>
                  <a:gd name="T14" fmla="*/ 29 w 29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9">
                    <a:moveTo>
                      <a:pt x="0" y="0"/>
                    </a:moveTo>
                    <a:lnTo>
                      <a:pt x="0" y="29"/>
                    </a:lnTo>
                    <a:lnTo>
                      <a:pt x="29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34" name="Freeform 147"/>
              <p:cNvSpPr>
                <a:spLocks/>
              </p:cNvSpPr>
              <p:nvPr/>
            </p:nvSpPr>
            <p:spPr bwMode="auto">
              <a:xfrm>
                <a:off x="0" y="1489"/>
                <a:ext cx="28" cy="29"/>
              </a:xfrm>
              <a:custGeom>
                <a:avLst/>
                <a:gdLst>
                  <a:gd name="T0" fmla="*/ 0 w 28"/>
                  <a:gd name="T1" fmla="*/ 0 h 29"/>
                  <a:gd name="T2" fmla="*/ 0 w 28"/>
                  <a:gd name="T3" fmla="*/ 29 h 29"/>
                  <a:gd name="T4" fmla="*/ 28 w 28"/>
                  <a:gd name="T5" fmla="*/ 14 h 29"/>
                  <a:gd name="T6" fmla="*/ 0 w 28"/>
                  <a:gd name="T7" fmla="*/ 0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29"/>
                  <a:gd name="T14" fmla="*/ 28 w 28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29">
                    <a:moveTo>
                      <a:pt x="0" y="0"/>
                    </a:moveTo>
                    <a:lnTo>
                      <a:pt x="0" y="29"/>
                    </a:lnTo>
                    <a:lnTo>
                      <a:pt x="28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35" name="Freeform 148"/>
              <p:cNvSpPr>
                <a:spLocks/>
              </p:cNvSpPr>
              <p:nvPr/>
            </p:nvSpPr>
            <p:spPr bwMode="auto">
              <a:xfrm>
                <a:off x="1677" y="2321"/>
                <a:ext cx="29" cy="28"/>
              </a:xfrm>
              <a:custGeom>
                <a:avLst/>
                <a:gdLst>
                  <a:gd name="T0" fmla="*/ 0 w 29"/>
                  <a:gd name="T1" fmla="*/ 0 h 28"/>
                  <a:gd name="T2" fmla="*/ 3 w 29"/>
                  <a:gd name="T3" fmla="*/ 28 h 28"/>
                  <a:gd name="T4" fmla="*/ 29 w 29"/>
                  <a:gd name="T5" fmla="*/ 15 h 28"/>
                  <a:gd name="T6" fmla="*/ 3 w 29"/>
                  <a:gd name="T7" fmla="*/ 0 h 28"/>
                  <a:gd name="T8" fmla="*/ 0 w 29"/>
                  <a:gd name="T9" fmla="*/ 0 h 2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8"/>
                  <a:gd name="T17" fmla="*/ 29 w 29"/>
                  <a:gd name="T18" fmla="*/ 28 h 2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8">
                    <a:moveTo>
                      <a:pt x="0" y="0"/>
                    </a:moveTo>
                    <a:lnTo>
                      <a:pt x="3" y="28"/>
                    </a:lnTo>
                    <a:lnTo>
                      <a:pt x="29" y="15"/>
                    </a:lnTo>
                    <a:lnTo>
                      <a:pt x="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36" name="Freeform 149"/>
              <p:cNvSpPr>
                <a:spLocks/>
              </p:cNvSpPr>
              <p:nvPr/>
            </p:nvSpPr>
            <p:spPr bwMode="auto">
              <a:xfrm>
                <a:off x="1710" y="2120"/>
                <a:ext cx="201" cy="430"/>
              </a:xfrm>
              <a:custGeom>
                <a:avLst/>
                <a:gdLst>
                  <a:gd name="T0" fmla="*/ 100 w 201"/>
                  <a:gd name="T1" fmla="*/ 427 h 430"/>
                  <a:gd name="T2" fmla="*/ 118 w 201"/>
                  <a:gd name="T3" fmla="*/ 427 h 430"/>
                  <a:gd name="T4" fmla="*/ 133 w 201"/>
                  <a:gd name="T5" fmla="*/ 419 h 430"/>
                  <a:gd name="T6" fmla="*/ 146 w 201"/>
                  <a:gd name="T7" fmla="*/ 406 h 430"/>
                  <a:gd name="T8" fmla="*/ 161 w 201"/>
                  <a:gd name="T9" fmla="*/ 388 h 430"/>
                  <a:gd name="T10" fmla="*/ 172 w 201"/>
                  <a:gd name="T11" fmla="*/ 366 h 430"/>
                  <a:gd name="T12" fmla="*/ 183 w 201"/>
                  <a:gd name="T13" fmla="*/ 342 h 430"/>
                  <a:gd name="T14" fmla="*/ 190 w 201"/>
                  <a:gd name="T15" fmla="*/ 314 h 430"/>
                  <a:gd name="T16" fmla="*/ 196 w 201"/>
                  <a:gd name="T17" fmla="*/ 283 h 430"/>
                  <a:gd name="T18" fmla="*/ 201 w 201"/>
                  <a:gd name="T19" fmla="*/ 251 h 430"/>
                  <a:gd name="T20" fmla="*/ 201 w 201"/>
                  <a:gd name="T21" fmla="*/ 216 h 430"/>
                  <a:gd name="T22" fmla="*/ 201 w 201"/>
                  <a:gd name="T23" fmla="*/ 181 h 430"/>
                  <a:gd name="T24" fmla="*/ 196 w 201"/>
                  <a:gd name="T25" fmla="*/ 146 h 430"/>
                  <a:gd name="T26" fmla="*/ 190 w 201"/>
                  <a:gd name="T27" fmla="*/ 116 h 430"/>
                  <a:gd name="T28" fmla="*/ 183 w 201"/>
                  <a:gd name="T29" fmla="*/ 89 h 430"/>
                  <a:gd name="T30" fmla="*/ 172 w 201"/>
                  <a:gd name="T31" fmla="*/ 63 h 430"/>
                  <a:gd name="T32" fmla="*/ 161 w 201"/>
                  <a:gd name="T33" fmla="*/ 41 h 430"/>
                  <a:gd name="T34" fmla="*/ 146 w 201"/>
                  <a:gd name="T35" fmla="*/ 24 h 430"/>
                  <a:gd name="T36" fmla="*/ 133 w 201"/>
                  <a:gd name="T37" fmla="*/ 11 h 430"/>
                  <a:gd name="T38" fmla="*/ 118 w 201"/>
                  <a:gd name="T39" fmla="*/ 4 h 430"/>
                  <a:gd name="T40" fmla="*/ 100 w 201"/>
                  <a:gd name="T41" fmla="*/ 0 h 430"/>
                  <a:gd name="T42" fmla="*/ 85 w 201"/>
                  <a:gd name="T43" fmla="*/ 4 h 430"/>
                  <a:gd name="T44" fmla="*/ 70 w 201"/>
                  <a:gd name="T45" fmla="*/ 11 h 430"/>
                  <a:gd name="T46" fmla="*/ 55 w 201"/>
                  <a:gd name="T47" fmla="*/ 24 h 430"/>
                  <a:gd name="T48" fmla="*/ 42 w 201"/>
                  <a:gd name="T49" fmla="*/ 41 h 430"/>
                  <a:gd name="T50" fmla="*/ 31 w 201"/>
                  <a:gd name="T51" fmla="*/ 63 h 430"/>
                  <a:gd name="T52" fmla="*/ 20 w 201"/>
                  <a:gd name="T53" fmla="*/ 89 h 430"/>
                  <a:gd name="T54" fmla="*/ 11 w 201"/>
                  <a:gd name="T55" fmla="*/ 116 h 430"/>
                  <a:gd name="T56" fmla="*/ 4 w 201"/>
                  <a:gd name="T57" fmla="*/ 148 h 430"/>
                  <a:gd name="T58" fmla="*/ 2 w 201"/>
                  <a:gd name="T59" fmla="*/ 181 h 430"/>
                  <a:gd name="T60" fmla="*/ 0 w 201"/>
                  <a:gd name="T61" fmla="*/ 216 h 430"/>
                  <a:gd name="T62" fmla="*/ 2 w 201"/>
                  <a:gd name="T63" fmla="*/ 251 h 430"/>
                  <a:gd name="T64" fmla="*/ 4 w 201"/>
                  <a:gd name="T65" fmla="*/ 283 h 430"/>
                  <a:gd name="T66" fmla="*/ 11 w 201"/>
                  <a:gd name="T67" fmla="*/ 314 h 430"/>
                  <a:gd name="T68" fmla="*/ 20 w 201"/>
                  <a:gd name="T69" fmla="*/ 342 h 430"/>
                  <a:gd name="T70" fmla="*/ 31 w 201"/>
                  <a:gd name="T71" fmla="*/ 366 h 430"/>
                  <a:gd name="T72" fmla="*/ 42 w 201"/>
                  <a:gd name="T73" fmla="*/ 388 h 430"/>
                  <a:gd name="T74" fmla="*/ 55 w 201"/>
                  <a:gd name="T75" fmla="*/ 406 h 430"/>
                  <a:gd name="T76" fmla="*/ 70 w 201"/>
                  <a:gd name="T77" fmla="*/ 419 h 430"/>
                  <a:gd name="T78" fmla="*/ 85 w 201"/>
                  <a:gd name="T79" fmla="*/ 427 h 430"/>
                  <a:gd name="T80" fmla="*/ 100 w 201"/>
                  <a:gd name="T81" fmla="*/ 430 h 430"/>
                  <a:gd name="T82" fmla="*/ 100 w 201"/>
                  <a:gd name="T83" fmla="*/ 427 h 43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201"/>
                  <a:gd name="T127" fmla="*/ 0 h 430"/>
                  <a:gd name="T128" fmla="*/ 201 w 201"/>
                  <a:gd name="T129" fmla="*/ 430 h 43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201" h="430">
                    <a:moveTo>
                      <a:pt x="100" y="427"/>
                    </a:moveTo>
                    <a:lnTo>
                      <a:pt x="118" y="427"/>
                    </a:lnTo>
                    <a:lnTo>
                      <a:pt x="133" y="419"/>
                    </a:lnTo>
                    <a:lnTo>
                      <a:pt x="146" y="406"/>
                    </a:lnTo>
                    <a:lnTo>
                      <a:pt x="161" y="388"/>
                    </a:lnTo>
                    <a:lnTo>
                      <a:pt x="172" y="366"/>
                    </a:lnTo>
                    <a:lnTo>
                      <a:pt x="183" y="342"/>
                    </a:lnTo>
                    <a:lnTo>
                      <a:pt x="190" y="314"/>
                    </a:lnTo>
                    <a:lnTo>
                      <a:pt x="196" y="283"/>
                    </a:lnTo>
                    <a:lnTo>
                      <a:pt x="201" y="251"/>
                    </a:lnTo>
                    <a:lnTo>
                      <a:pt x="201" y="216"/>
                    </a:lnTo>
                    <a:lnTo>
                      <a:pt x="201" y="181"/>
                    </a:lnTo>
                    <a:lnTo>
                      <a:pt x="196" y="146"/>
                    </a:lnTo>
                    <a:lnTo>
                      <a:pt x="190" y="116"/>
                    </a:lnTo>
                    <a:lnTo>
                      <a:pt x="183" y="89"/>
                    </a:lnTo>
                    <a:lnTo>
                      <a:pt x="172" y="63"/>
                    </a:lnTo>
                    <a:lnTo>
                      <a:pt x="161" y="41"/>
                    </a:lnTo>
                    <a:lnTo>
                      <a:pt x="146" y="24"/>
                    </a:lnTo>
                    <a:lnTo>
                      <a:pt x="133" y="11"/>
                    </a:lnTo>
                    <a:lnTo>
                      <a:pt x="118" y="4"/>
                    </a:lnTo>
                    <a:lnTo>
                      <a:pt x="100" y="0"/>
                    </a:lnTo>
                    <a:lnTo>
                      <a:pt x="85" y="4"/>
                    </a:lnTo>
                    <a:lnTo>
                      <a:pt x="70" y="11"/>
                    </a:lnTo>
                    <a:lnTo>
                      <a:pt x="55" y="24"/>
                    </a:lnTo>
                    <a:lnTo>
                      <a:pt x="42" y="41"/>
                    </a:lnTo>
                    <a:lnTo>
                      <a:pt x="31" y="63"/>
                    </a:lnTo>
                    <a:lnTo>
                      <a:pt x="20" y="89"/>
                    </a:lnTo>
                    <a:lnTo>
                      <a:pt x="11" y="116"/>
                    </a:lnTo>
                    <a:lnTo>
                      <a:pt x="4" y="148"/>
                    </a:lnTo>
                    <a:lnTo>
                      <a:pt x="2" y="181"/>
                    </a:lnTo>
                    <a:lnTo>
                      <a:pt x="0" y="216"/>
                    </a:lnTo>
                    <a:lnTo>
                      <a:pt x="2" y="251"/>
                    </a:lnTo>
                    <a:lnTo>
                      <a:pt x="4" y="283"/>
                    </a:lnTo>
                    <a:lnTo>
                      <a:pt x="11" y="314"/>
                    </a:lnTo>
                    <a:lnTo>
                      <a:pt x="20" y="342"/>
                    </a:lnTo>
                    <a:lnTo>
                      <a:pt x="31" y="366"/>
                    </a:lnTo>
                    <a:lnTo>
                      <a:pt x="42" y="388"/>
                    </a:lnTo>
                    <a:lnTo>
                      <a:pt x="55" y="406"/>
                    </a:lnTo>
                    <a:lnTo>
                      <a:pt x="70" y="419"/>
                    </a:lnTo>
                    <a:lnTo>
                      <a:pt x="85" y="427"/>
                    </a:lnTo>
                    <a:lnTo>
                      <a:pt x="100" y="430"/>
                    </a:lnTo>
                    <a:lnTo>
                      <a:pt x="100" y="42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37" name="Freeform 150"/>
              <p:cNvSpPr>
                <a:spLocks/>
              </p:cNvSpPr>
              <p:nvPr/>
            </p:nvSpPr>
            <p:spPr bwMode="auto">
              <a:xfrm>
                <a:off x="1710" y="2120"/>
                <a:ext cx="201" cy="430"/>
              </a:xfrm>
              <a:custGeom>
                <a:avLst/>
                <a:gdLst>
                  <a:gd name="T0" fmla="*/ 100 w 201"/>
                  <a:gd name="T1" fmla="*/ 427 h 430"/>
                  <a:gd name="T2" fmla="*/ 118 w 201"/>
                  <a:gd name="T3" fmla="*/ 427 h 430"/>
                  <a:gd name="T4" fmla="*/ 133 w 201"/>
                  <a:gd name="T5" fmla="*/ 419 h 430"/>
                  <a:gd name="T6" fmla="*/ 146 w 201"/>
                  <a:gd name="T7" fmla="*/ 406 h 430"/>
                  <a:gd name="T8" fmla="*/ 161 w 201"/>
                  <a:gd name="T9" fmla="*/ 388 h 430"/>
                  <a:gd name="T10" fmla="*/ 172 w 201"/>
                  <a:gd name="T11" fmla="*/ 366 h 430"/>
                  <a:gd name="T12" fmla="*/ 183 w 201"/>
                  <a:gd name="T13" fmla="*/ 342 h 430"/>
                  <a:gd name="T14" fmla="*/ 190 w 201"/>
                  <a:gd name="T15" fmla="*/ 314 h 430"/>
                  <a:gd name="T16" fmla="*/ 196 w 201"/>
                  <a:gd name="T17" fmla="*/ 283 h 430"/>
                  <a:gd name="T18" fmla="*/ 201 w 201"/>
                  <a:gd name="T19" fmla="*/ 251 h 430"/>
                  <a:gd name="T20" fmla="*/ 201 w 201"/>
                  <a:gd name="T21" fmla="*/ 216 h 430"/>
                  <a:gd name="T22" fmla="*/ 201 w 201"/>
                  <a:gd name="T23" fmla="*/ 181 h 430"/>
                  <a:gd name="T24" fmla="*/ 196 w 201"/>
                  <a:gd name="T25" fmla="*/ 146 h 430"/>
                  <a:gd name="T26" fmla="*/ 190 w 201"/>
                  <a:gd name="T27" fmla="*/ 116 h 430"/>
                  <a:gd name="T28" fmla="*/ 183 w 201"/>
                  <a:gd name="T29" fmla="*/ 89 h 430"/>
                  <a:gd name="T30" fmla="*/ 172 w 201"/>
                  <a:gd name="T31" fmla="*/ 63 h 430"/>
                  <a:gd name="T32" fmla="*/ 161 w 201"/>
                  <a:gd name="T33" fmla="*/ 41 h 430"/>
                  <a:gd name="T34" fmla="*/ 146 w 201"/>
                  <a:gd name="T35" fmla="*/ 24 h 430"/>
                  <a:gd name="T36" fmla="*/ 133 w 201"/>
                  <a:gd name="T37" fmla="*/ 11 h 430"/>
                  <a:gd name="T38" fmla="*/ 118 w 201"/>
                  <a:gd name="T39" fmla="*/ 4 h 430"/>
                  <a:gd name="T40" fmla="*/ 100 w 201"/>
                  <a:gd name="T41" fmla="*/ 0 h 430"/>
                  <a:gd name="T42" fmla="*/ 85 w 201"/>
                  <a:gd name="T43" fmla="*/ 4 h 430"/>
                  <a:gd name="T44" fmla="*/ 70 w 201"/>
                  <a:gd name="T45" fmla="*/ 11 h 430"/>
                  <a:gd name="T46" fmla="*/ 55 w 201"/>
                  <a:gd name="T47" fmla="*/ 24 h 430"/>
                  <a:gd name="T48" fmla="*/ 42 w 201"/>
                  <a:gd name="T49" fmla="*/ 41 h 430"/>
                  <a:gd name="T50" fmla="*/ 31 w 201"/>
                  <a:gd name="T51" fmla="*/ 63 h 430"/>
                  <a:gd name="T52" fmla="*/ 20 w 201"/>
                  <a:gd name="T53" fmla="*/ 89 h 430"/>
                  <a:gd name="T54" fmla="*/ 11 w 201"/>
                  <a:gd name="T55" fmla="*/ 116 h 430"/>
                  <a:gd name="T56" fmla="*/ 4 w 201"/>
                  <a:gd name="T57" fmla="*/ 148 h 430"/>
                  <a:gd name="T58" fmla="*/ 2 w 201"/>
                  <a:gd name="T59" fmla="*/ 181 h 430"/>
                  <a:gd name="T60" fmla="*/ 0 w 201"/>
                  <a:gd name="T61" fmla="*/ 216 h 430"/>
                  <a:gd name="T62" fmla="*/ 2 w 201"/>
                  <a:gd name="T63" fmla="*/ 251 h 430"/>
                  <a:gd name="T64" fmla="*/ 4 w 201"/>
                  <a:gd name="T65" fmla="*/ 283 h 430"/>
                  <a:gd name="T66" fmla="*/ 11 w 201"/>
                  <a:gd name="T67" fmla="*/ 314 h 430"/>
                  <a:gd name="T68" fmla="*/ 20 w 201"/>
                  <a:gd name="T69" fmla="*/ 342 h 430"/>
                  <a:gd name="T70" fmla="*/ 31 w 201"/>
                  <a:gd name="T71" fmla="*/ 366 h 430"/>
                  <a:gd name="T72" fmla="*/ 42 w 201"/>
                  <a:gd name="T73" fmla="*/ 388 h 430"/>
                  <a:gd name="T74" fmla="*/ 55 w 201"/>
                  <a:gd name="T75" fmla="*/ 406 h 430"/>
                  <a:gd name="T76" fmla="*/ 70 w 201"/>
                  <a:gd name="T77" fmla="*/ 419 h 430"/>
                  <a:gd name="T78" fmla="*/ 85 w 201"/>
                  <a:gd name="T79" fmla="*/ 427 h 430"/>
                  <a:gd name="T80" fmla="*/ 100 w 201"/>
                  <a:gd name="T81" fmla="*/ 430 h 430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201"/>
                  <a:gd name="T124" fmla="*/ 0 h 430"/>
                  <a:gd name="T125" fmla="*/ 201 w 201"/>
                  <a:gd name="T126" fmla="*/ 430 h 430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201" h="430">
                    <a:moveTo>
                      <a:pt x="100" y="427"/>
                    </a:moveTo>
                    <a:lnTo>
                      <a:pt x="118" y="427"/>
                    </a:lnTo>
                    <a:lnTo>
                      <a:pt x="133" y="419"/>
                    </a:lnTo>
                    <a:lnTo>
                      <a:pt x="146" y="406"/>
                    </a:lnTo>
                    <a:lnTo>
                      <a:pt x="161" y="388"/>
                    </a:lnTo>
                    <a:lnTo>
                      <a:pt x="172" y="366"/>
                    </a:lnTo>
                    <a:lnTo>
                      <a:pt x="183" y="342"/>
                    </a:lnTo>
                    <a:lnTo>
                      <a:pt x="190" y="314"/>
                    </a:lnTo>
                    <a:lnTo>
                      <a:pt x="196" y="283"/>
                    </a:lnTo>
                    <a:lnTo>
                      <a:pt x="201" y="251"/>
                    </a:lnTo>
                    <a:lnTo>
                      <a:pt x="201" y="216"/>
                    </a:lnTo>
                    <a:lnTo>
                      <a:pt x="201" y="181"/>
                    </a:lnTo>
                    <a:lnTo>
                      <a:pt x="196" y="146"/>
                    </a:lnTo>
                    <a:lnTo>
                      <a:pt x="190" y="116"/>
                    </a:lnTo>
                    <a:lnTo>
                      <a:pt x="183" y="89"/>
                    </a:lnTo>
                    <a:lnTo>
                      <a:pt x="172" y="63"/>
                    </a:lnTo>
                    <a:lnTo>
                      <a:pt x="161" y="41"/>
                    </a:lnTo>
                    <a:lnTo>
                      <a:pt x="146" y="24"/>
                    </a:lnTo>
                    <a:lnTo>
                      <a:pt x="133" y="11"/>
                    </a:lnTo>
                    <a:lnTo>
                      <a:pt x="118" y="4"/>
                    </a:lnTo>
                    <a:lnTo>
                      <a:pt x="100" y="0"/>
                    </a:lnTo>
                    <a:lnTo>
                      <a:pt x="85" y="4"/>
                    </a:lnTo>
                    <a:lnTo>
                      <a:pt x="70" y="11"/>
                    </a:lnTo>
                    <a:lnTo>
                      <a:pt x="55" y="24"/>
                    </a:lnTo>
                    <a:lnTo>
                      <a:pt x="42" y="41"/>
                    </a:lnTo>
                    <a:lnTo>
                      <a:pt x="31" y="63"/>
                    </a:lnTo>
                    <a:lnTo>
                      <a:pt x="20" y="89"/>
                    </a:lnTo>
                    <a:lnTo>
                      <a:pt x="11" y="116"/>
                    </a:lnTo>
                    <a:lnTo>
                      <a:pt x="4" y="148"/>
                    </a:lnTo>
                    <a:lnTo>
                      <a:pt x="2" y="181"/>
                    </a:lnTo>
                    <a:lnTo>
                      <a:pt x="0" y="216"/>
                    </a:lnTo>
                    <a:lnTo>
                      <a:pt x="2" y="251"/>
                    </a:lnTo>
                    <a:lnTo>
                      <a:pt x="4" y="283"/>
                    </a:lnTo>
                    <a:lnTo>
                      <a:pt x="11" y="314"/>
                    </a:lnTo>
                    <a:lnTo>
                      <a:pt x="20" y="342"/>
                    </a:lnTo>
                    <a:lnTo>
                      <a:pt x="31" y="366"/>
                    </a:lnTo>
                    <a:lnTo>
                      <a:pt x="42" y="388"/>
                    </a:lnTo>
                    <a:lnTo>
                      <a:pt x="55" y="406"/>
                    </a:lnTo>
                    <a:lnTo>
                      <a:pt x="70" y="419"/>
                    </a:lnTo>
                    <a:lnTo>
                      <a:pt x="85" y="427"/>
                    </a:lnTo>
                    <a:lnTo>
                      <a:pt x="100" y="430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38" name="Rectangle 151"/>
              <p:cNvSpPr>
                <a:spLocks noChangeArrowheads="1"/>
              </p:cNvSpPr>
              <p:nvPr/>
            </p:nvSpPr>
            <p:spPr bwMode="auto">
              <a:xfrm>
                <a:off x="1586" y="2229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1</a:t>
                </a:r>
                <a:endParaRPr lang="en-US" altLang="zh-CN"/>
              </a:p>
            </p:txBody>
          </p:sp>
          <p:sp>
            <p:nvSpPr>
              <p:cNvPr id="539" name="Rectangle 152"/>
              <p:cNvSpPr>
                <a:spLocks noChangeArrowheads="1"/>
              </p:cNvSpPr>
              <p:nvPr/>
            </p:nvSpPr>
            <p:spPr bwMode="auto">
              <a:xfrm>
                <a:off x="1614" y="2229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6</a:t>
                </a:r>
                <a:endParaRPr lang="en-US" altLang="zh-CN"/>
              </a:p>
            </p:txBody>
          </p:sp>
          <p:sp>
            <p:nvSpPr>
              <p:cNvPr id="540" name="Line 153"/>
              <p:cNvSpPr>
                <a:spLocks noChangeShapeType="1"/>
              </p:cNvSpPr>
              <p:nvPr/>
            </p:nvSpPr>
            <p:spPr bwMode="auto">
              <a:xfrm flipH="1" flipV="1">
                <a:off x="1952" y="2299"/>
                <a:ext cx="39" cy="70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1" name="Rectangle 154"/>
              <p:cNvSpPr>
                <a:spLocks noChangeArrowheads="1"/>
              </p:cNvSpPr>
              <p:nvPr/>
            </p:nvSpPr>
            <p:spPr bwMode="auto">
              <a:xfrm>
                <a:off x="1939" y="2229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3</a:t>
                </a:r>
                <a:endParaRPr lang="en-US" altLang="zh-CN"/>
              </a:p>
            </p:txBody>
          </p:sp>
          <p:sp>
            <p:nvSpPr>
              <p:cNvPr id="542" name="Rectangle 155"/>
              <p:cNvSpPr>
                <a:spLocks noChangeArrowheads="1"/>
              </p:cNvSpPr>
              <p:nvPr/>
            </p:nvSpPr>
            <p:spPr bwMode="auto">
              <a:xfrm>
                <a:off x="1967" y="2229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2</a:t>
                </a:r>
                <a:endParaRPr lang="en-US" altLang="zh-CN"/>
              </a:p>
            </p:txBody>
          </p:sp>
          <p:sp>
            <p:nvSpPr>
              <p:cNvPr id="543" name="Rectangle 156"/>
              <p:cNvSpPr>
                <a:spLocks noChangeArrowheads="1"/>
              </p:cNvSpPr>
              <p:nvPr/>
            </p:nvSpPr>
            <p:spPr bwMode="auto">
              <a:xfrm>
                <a:off x="1307" y="2203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544" name="Rectangle 157"/>
              <p:cNvSpPr>
                <a:spLocks noChangeArrowheads="1"/>
              </p:cNvSpPr>
              <p:nvPr/>
            </p:nvSpPr>
            <p:spPr bwMode="auto">
              <a:xfrm>
                <a:off x="1322" y="220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545" name="Rectangle 158"/>
              <p:cNvSpPr>
                <a:spLocks noChangeArrowheads="1"/>
              </p:cNvSpPr>
              <p:nvPr/>
            </p:nvSpPr>
            <p:spPr bwMode="auto">
              <a:xfrm>
                <a:off x="1352" y="2203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546" name="Rectangle 159"/>
              <p:cNvSpPr>
                <a:spLocks noChangeArrowheads="1"/>
              </p:cNvSpPr>
              <p:nvPr/>
            </p:nvSpPr>
            <p:spPr bwMode="auto">
              <a:xfrm>
                <a:off x="1379" y="2203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547" name="Rectangle 160"/>
              <p:cNvSpPr>
                <a:spLocks noChangeArrowheads="1"/>
              </p:cNvSpPr>
              <p:nvPr/>
            </p:nvSpPr>
            <p:spPr bwMode="auto">
              <a:xfrm>
                <a:off x="1394" y="2203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548" name="Rectangle 161"/>
              <p:cNvSpPr>
                <a:spLocks noChangeArrowheads="1"/>
              </p:cNvSpPr>
              <p:nvPr/>
            </p:nvSpPr>
            <p:spPr bwMode="auto">
              <a:xfrm>
                <a:off x="1411" y="220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549" name="Rectangle 162"/>
              <p:cNvSpPr>
                <a:spLocks noChangeArrowheads="1"/>
              </p:cNvSpPr>
              <p:nvPr/>
            </p:nvSpPr>
            <p:spPr bwMode="auto">
              <a:xfrm>
                <a:off x="1442" y="2203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c</a:t>
                </a:r>
                <a:endParaRPr lang="en-US" altLang="zh-CN"/>
              </a:p>
            </p:txBody>
          </p:sp>
          <p:sp>
            <p:nvSpPr>
              <p:cNvPr id="550" name="Rectangle 163"/>
              <p:cNvSpPr>
                <a:spLocks noChangeArrowheads="1"/>
              </p:cNvSpPr>
              <p:nvPr/>
            </p:nvSpPr>
            <p:spPr bwMode="auto">
              <a:xfrm>
                <a:off x="1468" y="2203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551" name="Rectangle 164"/>
              <p:cNvSpPr>
                <a:spLocks noChangeArrowheads="1"/>
              </p:cNvSpPr>
              <p:nvPr/>
            </p:nvSpPr>
            <p:spPr bwMode="auto">
              <a:xfrm>
                <a:off x="1483" y="2203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552" name="Rectangle 165"/>
              <p:cNvSpPr>
                <a:spLocks noChangeArrowheads="1"/>
              </p:cNvSpPr>
              <p:nvPr/>
            </p:nvSpPr>
            <p:spPr bwMode="auto">
              <a:xfrm>
                <a:off x="1496" y="220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o</a:t>
                </a:r>
                <a:endParaRPr lang="en-US" altLang="zh-CN"/>
              </a:p>
            </p:txBody>
          </p:sp>
          <p:sp>
            <p:nvSpPr>
              <p:cNvPr id="553" name="Rectangle 166"/>
              <p:cNvSpPr>
                <a:spLocks noChangeArrowheads="1"/>
              </p:cNvSpPr>
              <p:nvPr/>
            </p:nvSpPr>
            <p:spPr bwMode="auto">
              <a:xfrm>
                <a:off x="1525" y="220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554" name="Rectangle 167"/>
              <p:cNvSpPr>
                <a:spLocks noChangeArrowheads="1"/>
              </p:cNvSpPr>
              <p:nvPr/>
            </p:nvSpPr>
            <p:spPr bwMode="auto">
              <a:xfrm>
                <a:off x="1555" y="2203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55" name="Rectangle 168"/>
              <p:cNvSpPr>
                <a:spLocks noChangeArrowheads="1"/>
              </p:cNvSpPr>
              <p:nvPr/>
            </p:nvSpPr>
            <p:spPr bwMode="auto">
              <a:xfrm>
                <a:off x="1307" y="2257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[</a:t>
                </a:r>
                <a:endParaRPr lang="en-US" altLang="zh-CN"/>
              </a:p>
            </p:txBody>
          </p:sp>
          <p:sp>
            <p:nvSpPr>
              <p:cNvPr id="556" name="Rectangle 169"/>
              <p:cNvSpPr>
                <a:spLocks noChangeArrowheads="1"/>
              </p:cNvSpPr>
              <p:nvPr/>
            </p:nvSpPr>
            <p:spPr bwMode="auto">
              <a:xfrm>
                <a:off x="1322" y="225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1</a:t>
                </a:r>
                <a:endParaRPr lang="en-US" altLang="zh-CN"/>
              </a:p>
            </p:txBody>
          </p:sp>
          <p:sp>
            <p:nvSpPr>
              <p:cNvPr id="557" name="Rectangle 170"/>
              <p:cNvSpPr>
                <a:spLocks noChangeArrowheads="1"/>
              </p:cNvSpPr>
              <p:nvPr/>
            </p:nvSpPr>
            <p:spPr bwMode="auto">
              <a:xfrm>
                <a:off x="1352" y="225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5</a:t>
                </a:r>
                <a:endParaRPr lang="en-US" altLang="zh-CN"/>
              </a:p>
            </p:txBody>
          </p:sp>
          <p:sp>
            <p:nvSpPr>
              <p:cNvPr id="558" name="Rectangle 171"/>
              <p:cNvSpPr>
                <a:spLocks noChangeArrowheads="1"/>
              </p:cNvSpPr>
              <p:nvPr/>
            </p:nvSpPr>
            <p:spPr bwMode="auto">
              <a:xfrm>
                <a:off x="1383" y="225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–</a:t>
                </a:r>
                <a:endParaRPr lang="en-US" altLang="zh-CN"/>
              </a:p>
            </p:txBody>
          </p:sp>
          <p:sp>
            <p:nvSpPr>
              <p:cNvPr id="559" name="Rectangle 172"/>
              <p:cNvSpPr>
                <a:spLocks noChangeArrowheads="1"/>
              </p:cNvSpPr>
              <p:nvPr/>
            </p:nvSpPr>
            <p:spPr bwMode="auto">
              <a:xfrm>
                <a:off x="1422" y="225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0</a:t>
                </a:r>
                <a:endParaRPr lang="en-US" altLang="zh-CN"/>
              </a:p>
            </p:txBody>
          </p:sp>
          <p:sp>
            <p:nvSpPr>
              <p:cNvPr id="560" name="Rectangle 173"/>
              <p:cNvSpPr>
                <a:spLocks noChangeArrowheads="1"/>
              </p:cNvSpPr>
              <p:nvPr/>
            </p:nvSpPr>
            <p:spPr bwMode="auto">
              <a:xfrm>
                <a:off x="1453" y="2257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]</a:t>
                </a:r>
                <a:endParaRPr lang="en-US" altLang="zh-CN"/>
              </a:p>
            </p:txBody>
          </p:sp>
          <p:sp>
            <p:nvSpPr>
              <p:cNvPr id="561" name="Freeform 174"/>
              <p:cNvSpPr>
                <a:spLocks/>
              </p:cNvSpPr>
              <p:nvPr/>
            </p:nvSpPr>
            <p:spPr bwMode="auto">
              <a:xfrm>
                <a:off x="2454" y="916"/>
                <a:ext cx="28" cy="28"/>
              </a:xfrm>
              <a:custGeom>
                <a:avLst/>
                <a:gdLst>
                  <a:gd name="T0" fmla="*/ 0 w 28"/>
                  <a:gd name="T1" fmla="*/ 0 h 28"/>
                  <a:gd name="T2" fmla="*/ 0 w 28"/>
                  <a:gd name="T3" fmla="*/ 28 h 28"/>
                  <a:gd name="T4" fmla="*/ 28 w 28"/>
                  <a:gd name="T5" fmla="*/ 15 h 28"/>
                  <a:gd name="T6" fmla="*/ 0 w 28"/>
                  <a:gd name="T7" fmla="*/ 0 h 2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28"/>
                  <a:gd name="T14" fmla="*/ 28 w 28"/>
                  <a:gd name="T15" fmla="*/ 28 h 2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28">
                    <a:moveTo>
                      <a:pt x="0" y="0"/>
                    </a:moveTo>
                    <a:lnTo>
                      <a:pt x="0" y="28"/>
                    </a:lnTo>
                    <a:lnTo>
                      <a:pt x="28" y="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62" name="Freeform 175"/>
              <p:cNvSpPr>
                <a:spLocks/>
              </p:cNvSpPr>
              <p:nvPr/>
            </p:nvSpPr>
            <p:spPr bwMode="auto">
              <a:xfrm>
                <a:off x="2454" y="1239"/>
                <a:ext cx="28" cy="28"/>
              </a:xfrm>
              <a:custGeom>
                <a:avLst/>
                <a:gdLst>
                  <a:gd name="T0" fmla="*/ 0 w 28"/>
                  <a:gd name="T1" fmla="*/ 0 h 28"/>
                  <a:gd name="T2" fmla="*/ 0 w 28"/>
                  <a:gd name="T3" fmla="*/ 28 h 28"/>
                  <a:gd name="T4" fmla="*/ 28 w 28"/>
                  <a:gd name="T5" fmla="*/ 15 h 28"/>
                  <a:gd name="T6" fmla="*/ 0 w 28"/>
                  <a:gd name="T7" fmla="*/ 0 h 2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28"/>
                  <a:gd name="T14" fmla="*/ 28 w 28"/>
                  <a:gd name="T15" fmla="*/ 28 h 2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28">
                    <a:moveTo>
                      <a:pt x="0" y="0"/>
                    </a:moveTo>
                    <a:lnTo>
                      <a:pt x="0" y="28"/>
                    </a:lnTo>
                    <a:lnTo>
                      <a:pt x="28" y="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63" name="Freeform 176"/>
              <p:cNvSpPr>
                <a:spLocks/>
              </p:cNvSpPr>
              <p:nvPr/>
            </p:nvSpPr>
            <p:spPr bwMode="auto">
              <a:xfrm>
                <a:off x="4443" y="1725"/>
                <a:ext cx="100" cy="340"/>
              </a:xfrm>
              <a:custGeom>
                <a:avLst/>
                <a:gdLst>
                  <a:gd name="T0" fmla="*/ 0 w 100"/>
                  <a:gd name="T1" fmla="*/ 48 h 340"/>
                  <a:gd name="T2" fmla="*/ 0 w 100"/>
                  <a:gd name="T3" fmla="*/ 42 h 340"/>
                  <a:gd name="T4" fmla="*/ 2 w 100"/>
                  <a:gd name="T5" fmla="*/ 33 h 340"/>
                  <a:gd name="T6" fmla="*/ 7 w 100"/>
                  <a:gd name="T7" fmla="*/ 26 h 340"/>
                  <a:gd name="T8" fmla="*/ 9 w 100"/>
                  <a:gd name="T9" fmla="*/ 20 h 340"/>
                  <a:gd name="T10" fmla="*/ 15 w 100"/>
                  <a:gd name="T11" fmla="*/ 13 h 340"/>
                  <a:gd name="T12" fmla="*/ 20 w 100"/>
                  <a:gd name="T13" fmla="*/ 9 h 340"/>
                  <a:gd name="T14" fmla="*/ 26 w 100"/>
                  <a:gd name="T15" fmla="*/ 4 h 340"/>
                  <a:gd name="T16" fmla="*/ 35 w 100"/>
                  <a:gd name="T17" fmla="*/ 2 h 340"/>
                  <a:gd name="T18" fmla="*/ 41 w 100"/>
                  <a:gd name="T19" fmla="*/ 0 h 340"/>
                  <a:gd name="T20" fmla="*/ 50 w 100"/>
                  <a:gd name="T21" fmla="*/ 0 h 340"/>
                  <a:gd name="T22" fmla="*/ 59 w 100"/>
                  <a:gd name="T23" fmla="*/ 0 h 340"/>
                  <a:gd name="T24" fmla="*/ 65 w 100"/>
                  <a:gd name="T25" fmla="*/ 2 h 340"/>
                  <a:gd name="T26" fmla="*/ 74 w 100"/>
                  <a:gd name="T27" fmla="*/ 4 h 340"/>
                  <a:gd name="T28" fmla="*/ 81 w 100"/>
                  <a:gd name="T29" fmla="*/ 9 h 340"/>
                  <a:gd name="T30" fmla="*/ 85 w 100"/>
                  <a:gd name="T31" fmla="*/ 13 h 340"/>
                  <a:gd name="T32" fmla="*/ 92 w 100"/>
                  <a:gd name="T33" fmla="*/ 20 h 340"/>
                  <a:gd name="T34" fmla="*/ 94 w 100"/>
                  <a:gd name="T35" fmla="*/ 26 h 340"/>
                  <a:gd name="T36" fmla="*/ 98 w 100"/>
                  <a:gd name="T37" fmla="*/ 33 h 340"/>
                  <a:gd name="T38" fmla="*/ 100 w 100"/>
                  <a:gd name="T39" fmla="*/ 42 h 340"/>
                  <a:gd name="T40" fmla="*/ 100 w 100"/>
                  <a:gd name="T41" fmla="*/ 50 h 340"/>
                  <a:gd name="T42" fmla="*/ 100 w 100"/>
                  <a:gd name="T43" fmla="*/ 290 h 340"/>
                  <a:gd name="T44" fmla="*/ 100 w 100"/>
                  <a:gd name="T45" fmla="*/ 299 h 340"/>
                  <a:gd name="T46" fmla="*/ 98 w 100"/>
                  <a:gd name="T47" fmla="*/ 308 h 340"/>
                  <a:gd name="T48" fmla="*/ 94 w 100"/>
                  <a:gd name="T49" fmla="*/ 314 h 340"/>
                  <a:gd name="T50" fmla="*/ 92 w 100"/>
                  <a:gd name="T51" fmla="*/ 321 h 340"/>
                  <a:gd name="T52" fmla="*/ 85 w 100"/>
                  <a:gd name="T53" fmla="*/ 327 h 340"/>
                  <a:gd name="T54" fmla="*/ 81 w 100"/>
                  <a:gd name="T55" fmla="*/ 332 h 340"/>
                  <a:gd name="T56" fmla="*/ 74 w 100"/>
                  <a:gd name="T57" fmla="*/ 336 h 340"/>
                  <a:gd name="T58" fmla="*/ 65 w 100"/>
                  <a:gd name="T59" fmla="*/ 338 h 340"/>
                  <a:gd name="T60" fmla="*/ 59 w 100"/>
                  <a:gd name="T61" fmla="*/ 340 h 340"/>
                  <a:gd name="T62" fmla="*/ 50 w 100"/>
                  <a:gd name="T63" fmla="*/ 340 h 340"/>
                  <a:gd name="T64" fmla="*/ 41 w 100"/>
                  <a:gd name="T65" fmla="*/ 340 h 340"/>
                  <a:gd name="T66" fmla="*/ 35 w 100"/>
                  <a:gd name="T67" fmla="*/ 338 h 340"/>
                  <a:gd name="T68" fmla="*/ 26 w 100"/>
                  <a:gd name="T69" fmla="*/ 336 h 340"/>
                  <a:gd name="T70" fmla="*/ 20 w 100"/>
                  <a:gd name="T71" fmla="*/ 332 h 340"/>
                  <a:gd name="T72" fmla="*/ 15 w 100"/>
                  <a:gd name="T73" fmla="*/ 327 h 340"/>
                  <a:gd name="T74" fmla="*/ 9 w 100"/>
                  <a:gd name="T75" fmla="*/ 321 h 340"/>
                  <a:gd name="T76" fmla="*/ 7 w 100"/>
                  <a:gd name="T77" fmla="*/ 314 h 340"/>
                  <a:gd name="T78" fmla="*/ 2 w 100"/>
                  <a:gd name="T79" fmla="*/ 308 h 340"/>
                  <a:gd name="T80" fmla="*/ 0 w 100"/>
                  <a:gd name="T81" fmla="*/ 299 h 340"/>
                  <a:gd name="T82" fmla="*/ 0 w 100"/>
                  <a:gd name="T83" fmla="*/ 290 h 340"/>
                  <a:gd name="T84" fmla="*/ 0 w 100"/>
                  <a:gd name="T85" fmla="*/ 50 h 340"/>
                  <a:gd name="T86" fmla="*/ 0 w 100"/>
                  <a:gd name="T87" fmla="*/ 48 h 340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w 100"/>
                  <a:gd name="T133" fmla="*/ 0 h 340"/>
                  <a:gd name="T134" fmla="*/ 100 w 100"/>
                  <a:gd name="T135" fmla="*/ 340 h 340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T132" t="T133" r="T134" b="T135"/>
                <a:pathLst>
                  <a:path w="100" h="340">
                    <a:moveTo>
                      <a:pt x="0" y="48"/>
                    </a:moveTo>
                    <a:lnTo>
                      <a:pt x="0" y="42"/>
                    </a:lnTo>
                    <a:lnTo>
                      <a:pt x="2" y="33"/>
                    </a:lnTo>
                    <a:lnTo>
                      <a:pt x="7" y="26"/>
                    </a:lnTo>
                    <a:lnTo>
                      <a:pt x="9" y="20"/>
                    </a:lnTo>
                    <a:lnTo>
                      <a:pt x="15" y="13"/>
                    </a:lnTo>
                    <a:lnTo>
                      <a:pt x="20" y="9"/>
                    </a:lnTo>
                    <a:lnTo>
                      <a:pt x="26" y="4"/>
                    </a:lnTo>
                    <a:lnTo>
                      <a:pt x="35" y="2"/>
                    </a:lnTo>
                    <a:lnTo>
                      <a:pt x="41" y="0"/>
                    </a:lnTo>
                    <a:lnTo>
                      <a:pt x="50" y="0"/>
                    </a:lnTo>
                    <a:lnTo>
                      <a:pt x="59" y="0"/>
                    </a:lnTo>
                    <a:lnTo>
                      <a:pt x="65" y="2"/>
                    </a:lnTo>
                    <a:lnTo>
                      <a:pt x="74" y="4"/>
                    </a:lnTo>
                    <a:lnTo>
                      <a:pt x="81" y="9"/>
                    </a:lnTo>
                    <a:lnTo>
                      <a:pt x="85" y="13"/>
                    </a:lnTo>
                    <a:lnTo>
                      <a:pt x="92" y="20"/>
                    </a:lnTo>
                    <a:lnTo>
                      <a:pt x="94" y="26"/>
                    </a:lnTo>
                    <a:lnTo>
                      <a:pt x="98" y="33"/>
                    </a:lnTo>
                    <a:lnTo>
                      <a:pt x="100" y="42"/>
                    </a:lnTo>
                    <a:lnTo>
                      <a:pt x="100" y="50"/>
                    </a:lnTo>
                    <a:lnTo>
                      <a:pt x="100" y="290"/>
                    </a:lnTo>
                    <a:lnTo>
                      <a:pt x="100" y="299"/>
                    </a:lnTo>
                    <a:lnTo>
                      <a:pt x="98" y="308"/>
                    </a:lnTo>
                    <a:lnTo>
                      <a:pt x="94" y="314"/>
                    </a:lnTo>
                    <a:lnTo>
                      <a:pt x="92" y="321"/>
                    </a:lnTo>
                    <a:lnTo>
                      <a:pt x="85" y="327"/>
                    </a:lnTo>
                    <a:lnTo>
                      <a:pt x="81" y="332"/>
                    </a:lnTo>
                    <a:lnTo>
                      <a:pt x="74" y="336"/>
                    </a:lnTo>
                    <a:lnTo>
                      <a:pt x="65" y="338"/>
                    </a:lnTo>
                    <a:lnTo>
                      <a:pt x="59" y="340"/>
                    </a:lnTo>
                    <a:lnTo>
                      <a:pt x="50" y="340"/>
                    </a:lnTo>
                    <a:lnTo>
                      <a:pt x="41" y="340"/>
                    </a:lnTo>
                    <a:lnTo>
                      <a:pt x="35" y="338"/>
                    </a:lnTo>
                    <a:lnTo>
                      <a:pt x="26" y="336"/>
                    </a:lnTo>
                    <a:lnTo>
                      <a:pt x="20" y="332"/>
                    </a:lnTo>
                    <a:lnTo>
                      <a:pt x="15" y="327"/>
                    </a:lnTo>
                    <a:lnTo>
                      <a:pt x="9" y="321"/>
                    </a:lnTo>
                    <a:lnTo>
                      <a:pt x="7" y="314"/>
                    </a:lnTo>
                    <a:lnTo>
                      <a:pt x="2" y="308"/>
                    </a:lnTo>
                    <a:lnTo>
                      <a:pt x="0" y="299"/>
                    </a:lnTo>
                    <a:lnTo>
                      <a:pt x="0" y="290"/>
                    </a:lnTo>
                    <a:lnTo>
                      <a:pt x="0" y="50"/>
                    </a:lnTo>
                    <a:lnTo>
                      <a:pt x="0" y="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64" name="Freeform 177"/>
              <p:cNvSpPr>
                <a:spLocks/>
              </p:cNvSpPr>
              <p:nvPr/>
            </p:nvSpPr>
            <p:spPr bwMode="auto">
              <a:xfrm>
                <a:off x="4443" y="1725"/>
                <a:ext cx="100" cy="340"/>
              </a:xfrm>
              <a:custGeom>
                <a:avLst/>
                <a:gdLst>
                  <a:gd name="T0" fmla="*/ 0 w 100"/>
                  <a:gd name="T1" fmla="*/ 48 h 340"/>
                  <a:gd name="T2" fmla="*/ 0 w 100"/>
                  <a:gd name="T3" fmla="*/ 42 h 340"/>
                  <a:gd name="T4" fmla="*/ 2 w 100"/>
                  <a:gd name="T5" fmla="*/ 33 h 340"/>
                  <a:gd name="T6" fmla="*/ 7 w 100"/>
                  <a:gd name="T7" fmla="*/ 26 h 340"/>
                  <a:gd name="T8" fmla="*/ 9 w 100"/>
                  <a:gd name="T9" fmla="*/ 20 h 340"/>
                  <a:gd name="T10" fmla="*/ 15 w 100"/>
                  <a:gd name="T11" fmla="*/ 13 h 340"/>
                  <a:gd name="T12" fmla="*/ 20 w 100"/>
                  <a:gd name="T13" fmla="*/ 9 h 340"/>
                  <a:gd name="T14" fmla="*/ 26 w 100"/>
                  <a:gd name="T15" fmla="*/ 4 h 340"/>
                  <a:gd name="T16" fmla="*/ 35 w 100"/>
                  <a:gd name="T17" fmla="*/ 2 h 340"/>
                  <a:gd name="T18" fmla="*/ 41 w 100"/>
                  <a:gd name="T19" fmla="*/ 0 h 340"/>
                  <a:gd name="T20" fmla="*/ 50 w 100"/>
                  <a:gd name="T21" fmla="*/ 0 h 340"/>
                  <a:gd name="T22" fmla="*/ 59 w 100"/>
                  <a:gd name="T23" fmla="*/ 0 h 340"/>
                  <a:gd name="T24" fmla="*/ 65 w 100"/>
                  <a:gd name="T25" fmla="*/ 2 h 340"/>
                  <a:gd name="T26" fmla="*/ 74 w 100"/>
                  <a:gd name="T27" fmla="*/ 4 h 340"/>
                  <a:gd name="T28" fmla="*/ 81 w 100"/>
                  <a:gd name="T29" fmla="*/ 9 h 340"/>
                  <a:gd name="T30" fmla="*/ 85 w 100"/>
                  <a:gd name="T31" fmla="*/ 13 h 340"/>
                  <a:gd name="T32" fmla="*/ 92 w 100"/>
                  <a:gd name="T33" fmla="*/ 20 h 340"/>
                  <a:gd name="T34" fmla="*/ 94 w 100"/>
                  <a:gd name="T35" fmla="*/ 26 h 340"/>
                  <a:gd name="T36" fmla="*/ 98 w 100"/>
                  <a:gd name="T37" fmla="*/ 33 h 340"/>
                  <a:gd name="T38" fmla="*/ 100 w 100"/>
                  <a:gd name="T39" fmla="*/ 42 h 340"/>
                  <a:gd name="T40" fmla="*/ 100 w 100"/>
                  <a:gd name="T41" fmla="*/ 50 h 340"/>
                  <a:gd name="T42" fmla="*/ 100 w 100"/>
                  <a:gd name="T43" fmla="*/ 290 h 340"/>
                  <a:gd name="T44" fmla="*/ 100 w 100"/>
                  <a:gd name="T45" fmla="*/ 299 h 340"/>
                  <a:gd name="T46" fmla="*/ 98 w 100"/>
                  <a:gd name="T47" fmla="*/ 308 h 340"/>
                  <a:gd name="T48" fmla="*/ 94 w 100"/>
                  <a:gd name="T49" fmla="*/ 314 h 340"/>
                  <a:gd name="T50" fmla="*/ 92 w 100"/>
                  <a:gd name="T51" fmla="*/ 321 h 340"/>
                  <a:gd name="T52" fmla="*/ 85 w 100"/>
                  <a:gd name="T53" fmla="*/ 327 h 340"/>
                  <a:gd name="T54" fmla="*/ 81 w 100"/>
                  <a:gd name="T55" fmla="*/ 332 h 340"/>
                  <a:gd name="T56" fmla="*/ 74 w 100"/>
                  <a:gd name="T57" fmla="*/ 336 h 340"/>
                  <a:gd name="T58" fmla="*/ 65 w 100"/>
                  <a:gd name="T59" fmla="*/ 338 h 340"/>
                  <a:gd name="T60" fmla="*/ 59 w 100"/>
                  <a:gd name="T61" fmla="*/ 340 h 340"/>
                  <a:gd name="T62" fmla="*/ 50 w 100"/>
                  <a:gd name="T63" fmla="*/ 340 h 340"/>
                  <a:gd name="T64" fmla="*/ 41 w 100"/>
                  <a:gd name="T65" fmla="*/ 340 h 340"/>
                  <a:gd name="T66" fmla="*/ 35 w 100"/>
                  <a:gd name="T67" fmla="*/ 338 h 340"/>
                  <a:gd name="T68" fmla="*/ 26 w 100"/>
                  <a:gd name="T69" fmla="*/ 336 h 340"/>
                  <a:gd name="T70" fmla="*/ 20 w 100"/>
                  <a:gd name="T71" fmla="*/ 332 h 340"/>
                  <a:gd name="T72" fmla="*/ 15 w 100"/>
                  <a:gd name="T73" fmla="*/ 327 h 340"/>
                  <a:gd name="T74" fmla="*/ 9 w 100"/>
                  <a:gd name="T75" fmla="*/ 321 h 340"/>
                  <a:gd name="T76" fmla="*/ 7 w 100"/>
                  <a:gd name="T77" fmla="*/ 314 h 340"/>
                  <a:gd name="T78" fmla="*/ 2 w 100"/>
                  <a:gd name="T79" fmla="*/ 308 h 340"/>
                  <a:gd name="T80" fmla="*/ 0 w 100"/>
                  <a:gd name="T81" fmla="*/ 299 h 340"/>
                  <a:gd name="T82" fmla="*/ 0 w 100"/>
                  <a:gd name="T83" fmla="*/ 290 h 340"/>
                  <a:gd name="T84" fmla="*/ 0 w 100"/>
                  <a:gd name="T85" fmla="*/ 50 h 340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100"/>
                  <a:gd name="T130" fmla="*/ 0 h 340"/>
                  <a:gd name="T131" fmla="*/ 100 w 100"/>
                  <a:gd name="T132" fmla="*/ 340 h 340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100" h="340">
                    <a:moveTo>
                      <a:pt x="0" y="48"/>
                    </a:moveTo>
                    <a:lnTo>
                      <a:pt x="0" y="42"/>
                    </a:lnTo>
                    <a:lnTo>
                      <a:pt x="2" y="33"/>
                    </a:lnTo>
                    <a:lnTo>
                      <a:pt x="7" y="26"/>
                    </a:lnTo>
                    <a:lnTo>
                      <a:pt x="9" y="20"/>
                    </a:lnTo>
                    <a:lnTo>
                      <a:pt x="15" y="13"/>
                    </a:lnTo>
                    <a:lnTo>
                      <a:pt x="20" y="9"/>
                    </a:lnTo>
                    <a:lnTo>
                      <a:pt x="26" y="4"/>
                    </a:lnTo>
                    <a:lnTo>
                      <a:pt x="35" y="2"/>
                    </a:lnTo>
                    <a:lnTo>
                      <a:pt x="41" y="0"/>
                    </a:lnTo>
                    <a:lnTo>
                      <a:pt x="50" y="0"/>
                    </a:lnTo>
                    <a:lnTo>
                      <a:pt x="59" y="0"/>
                    </a:lnTo>
                    <a:lnTo>
                      <a:pt x="65" y="2"/>
                    </a:lnTo>
                    <a:lnTo>
                      <a:pt x="74" y="4"/>
                    </a:lnTo>
                    <a:lnTo>
                      <a:pt x="81" y="9"/>
                    </a:lnTo>
                    <a:lnTo>
                      <a:pt x="85" y="13"/>
                    </a:lnTo>
                    <a:lnTo>
                      <a:pt x="92" y="20"/>
                    </a:lnTo>
                    <a:lnTo>
                      <a:pt x="94" y="26"/>
                    </a:lnTo>
                    <a:lnTo>
                      <a:pt x="98" y="33"/>
                    </a:lnTo>
                    <a:lnTo>
                      <a:pt x="100" y="42"/>
                    </a:lnTo>
                    <a:lnTo>
                      <a:pt x="100" y="50"/>
                    </a:lnTo>
                    <a:lnTo>
                      <a:pt x="100" y="290"/>
                    </a:lnTo>
                    <a:lnTo>
                      <a:pt x="100" y="299"/>
                    </a:lnTo>
                    <a:lnTo>
                      <a:pt x="98" y="308"/>
                    </a:lnTo>
                    <a:lnTo>
                      <a:pt x="94" y="314"/>
                    </a:lnTo>
                    <a:lnTo>
                      <a:pt x="92" y="321"/>
                    </a:lnTo>
                    <a:lnTo>
                      <a:pt x="85" y="327"/>
                    </a:lnTo>
                    <a:lnTo>
                      <a:pt x="81" y="332"/>
                    </a:lnTo>
                    <a:lnTo>
                      <a:pt x="74" y="336"/>
                    </a:lnTo>
                    <a:lnTo>
                      <a:pt x="65" y="338"/>
                    </a:lnTo>
                    <a:lnTo>
                      <a:pt x="59" y="340"/>
                    </a:lnTo>
                    <a:lnTo>
                      <a:pt x="50" y="340"/>
                    </a:lnTo>
                    <a:lnTo>
                      <a:pt x="41" y="340"/>
                    </a:lnTo>
                    <a:lnTo>
                      <a:pt x="35" y="338"/>
                    </a:lnTo>
                    <a:lnTo>
                      <a:pt x="26" y="336"/>
                    </a:lnTo>
                    <a:lnTo>
                      <a:pt x="20" y="332"/>
                    </a:lnTo>
                    <a:lnTo>
                      <a:pt x="15" y="327"/>
                    </a:lnTo>
                    <a:lnTo>
                      <a:pt x="9" y="321"/>
                    </a:lnTo>
                    <a:lnTo>
                      <a:pt x="7" y="314"/>
                    </a:lnTo>
                    <a:lnTo>
                      <a:pt x="2" y="308"/>
                    </a:lnTo>
                    <a:lnTo>
                      <a:pt x="0" y="299"/>
                    </a:lnTo>
                    <a:lnTo>
                      <a:pt x="0" y="290"/>
                    </a:lnTo>
                    <a:lnTo>
                      <a:pt x="0" y="50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65" name="Rectangle 178"/>
              <p:cNvSpPr>
                <a:spLocks noChangeArrowheads="1"/>
              </p:cNvSpPr>
              <p:nvPr/>
            </p:nvSpPr>
            <p:spPr bwMode="auto">
              <a:xfrm>
                <a:off x="4463" y="1985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0</a:t>
                </a:r>
                <a:endParaRPr lang="en-US" altLang="zh-CN"/>
              </a:p>
            </p:txBody>
          </p:sp>
          <p:sp>
            <p:nvSpPr>
              <p:cNvPr id="566" name="Freeform 179"/>
              <p:cNvSpPr>
                <a:spLocks/>
              </p:cNvSpPr>
              <p:nvPr/>
            </p:nvSpPr>
            <p:spPr bwMode="auto">
              <a:xfrm>
                <a:off x="2399" y="1697"/>
                <a:ext cx="103" cy="340"/>
              </a:xfrm>
              <a:custGeom>
                <a:avLst/>
                <a:gdLst>
                  <a:gd name="T0" fmla="*/ 0 w 103"/>
                  <a:gd name="T1" fmla="*/ 48 h 340"/>
                  <a:gd name="T2" fmla="*/ 3 w 103"/>
                  <a:gd name="T3" fmla="*/ 41 h 340"/>
                  <a:gd name="T4" fmla="*/ 5 w 103"/>
                  <a:gd name="T5" fmla="*/ 32 h 340"/>
                  <a:gd name="T6" fmla="*/ 7 w 103"/>
                  <a:gd name="T7" fmla="*/ 26 h 340"/>
                  <a:gd name="T8" fmla="*/ 11 w 103"/>
                  <a:gd name="T9" fmla="*/ 19 h 340"/>
                  <a:gd name="T10" fmla="*/ 16 w 103"/>
                  <a:gd name="T11" fmla="*/ 13 h 340"/>
                  <a:gd name="T12" fmla="*/ 22 w 103"/>
                  <a:gd name="T13" fmla="*/ 8 h 340"/>
                  <a:gd name="T14" fmla="*/ 29 w 103"/>
                  <a:gd name="T15" fmla="*/ 4 h 340"/>
                  <a:gd name="T16" fmla="*/ 37 w 103"/>
                  <a:gd name="T17" fmla="*/ 2 h 340"/>
                  <a:gd name="T18" fmla="*/ 44 w 103"/>
                  <a:gd name="T19" fmla="*/ 0 h 340"/>
                  <a:gd name="T20" fmla="*/ 53 w 103"/>
                  <a:gd name="T21" fmla="*/ 0 h 340"/>
                  <a:gd name="T22" fmla="*/ 61 w 103"/>
                  <a:gd name="T23" fmla="*/ 0 h 340"/>
                  <a:gd name="T24" fmla="*/ 68 w 103"/>
                  <a:gd name="T25" fmla="*/ 2 h 340"/>
                  <a:gd name="T26" fmla="*/ 74 w 103"/>
                  <a:gd name="T27" fmla="*/ 4 h 340"/>
                  <a:gd name="T28" fmla="*/ 81 w 103"/>
                  <a:gd name="T29" fmla="*/ 8 h 340"/>
                  <a:gd name="T30" fmla="*/ 88 w 103"/>
                  <a:gd name="T31" fmla="*/ 13 h 340"/>
                  <a:gd name="T32" fmla="*/ 92 w 103"/>
                  <a:gd name="T33" fmla="*/ 19 h 340"/>
                  <a:gd name="T34" fmla="*/ 96 w 103"/>
                  <a:gd name="T35" fmla="*/ 26 h 340"/>
                  <a:gd name="T36" fmla="*/ 101 w 103"/>
                  <a:gd name="T37" fmla="*/ 32 h 340"/>
                  <a:gd name="T38" fmla="*/ 103 w 103"/>
                  <a:gd name="T39" fmla="*/ 41 h 340"/>
                  <a:gd name="T40" fmla="*/ 103 w 103"/>
                  <a:gd name="T41" fmla="*/ 50 h 340"/>
                  <a:gd name="T42" fmla="*/ 103 w 103"/>
                  <a:gd name="T43" fmla="*/ 290 h 340"/>
                  <a:gd name="T44" fmla="*/ 103 w 103"/>
                  <a:gd name="T45" fmla="*/ 299 h 340"/>
                  <a:gd name="T46" fmla="*/ 101 w 103"/>
                  <a:gd name="T47" fmla="*/ 307 h 340"/>
                  <a:gd name="T48" fmla="*/ 96 w 103"/>
                  <a:gd name="T49" fmla="*/ 314 h 340"/>
                  <a:gd name="T50" fmla="*/ 92 w 103"/>
                  <a:gd name="T51" fmla="*/ 320 h 340"/>
                  <a:gd name="T52" fmla="*/ 88 w 103"/>
                  <a:gd name="T53" fmla="*/ 327 h 340"/>
                  <a:gd name="T54" fmla="*/ 81 w 103"/>
                  <a:gd name="T55" fmla="*/ 331 h 340"/>
                  <a:gd name="T56" fmla="*/ 74 w 103"/>
                  <a:gd name="T57" fmla="*/ 336 h 340"/>
                  <a:gd name="T58" fmla="*/ 68 w 103"/>
                  <a:gd name="T59" fmla="*/ 338 h 340"/>
                  <a:gd name="T60" fmla="*/ 61 w 103"/>
                  <a:gd name="T61" fmla="*/ 340 h 340"/>
                  <a:gd name="T62" fmla="*/ 53 w 103"/>
                  <a:gd name="T63" fmla="*/ 340 h 340"/>
                  <a:gd name="T64" fmla="*/ 44 w 103"/>
                  <a:gd name="T65" fmla="*/ 340 h 340"/>
                  <a:gd name="T66" fmla="*/ 37 w 103"/>
                  <a:gd name="T67" fmla="*/ 338 h 340"/>
                  <a:gd name="T68" fmla="*/ 29 w 103"/>
                  <a:gd name="T69" fmla="*/ 336 h 340"/>
                  <a:gd name="T70" fmla="*/ 22 w 103"/>
                  <a:gd name="T71" fmla="*/ 331 h 340"/>
                  <a:gd name="T72" fmla="*/ 18 w 103"/>
                  <a:gd name="T73" fmla="*/ 327 h 340"/>
                  <a:gd name="T74" fmla="*/ 11 w 103"/>
                  <a:gd name="T75" fmla="*/ 320 h 340"/>
                  <a:gd name="T76" fmla="*/ 7 w 103"/>
                  <a:gd name="T77" fmla="*/ 314 h 340"/>
                  <a:gd name="T78" fmla="*/ 5 w 103"/>
                  <a:gd name="T79" fmla="*/ 307 h 340"/>
                  <a:gd name="T80" fmla="*/ 3 w 103"/>
                  <a:gd name="T81" fmla="*/ 299 h 340"/>
                  <a:gd name="T82" fmla="*/ 3 w 103"/>
                  <a:gd name="T83" fmla="*/ 290 h 340"/>
                  <a:gd name="T84" fmla="*/ 3 w 103"/>
                  <a:gd name="T85" fmla="*/ 50 h 340"/>
                  <a:gd name="T86" fmla="*/ 0 w 103"/>
                  <a:gd name="T87" fmla="*/ 48 h 340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w 103"/>
                  <a:gd name="T133" fmla="*/ 0 h 340"/>
                  <a:gd name="T134" fmla="*/ 103 w 103"/>
                  <a:gd name="T135" fmla="*/ 340 h 340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T132" t="T133" r="T134" b="T135"/>
                <a:pathLst>
                  <a:path w="103" h="340">
                    <a:moveTo>
                      <a:pt x="0" y="48"/>
                    </a:moveTo>
                    <a:lnTo>
                      <a:pt x="3" y="41"/>
                    </a:lnTo>
                    <a:lnTo>
                      <a:pt x="5" y="32"/>
                    </a:lnTo>
                    <a:lnTo>
                      <a:pt x="7" y="26"/>
                    </a:lnTo>
                    <a:lnTo>
                      <a:pt x="11" y="19"/>
                    </a:lnTo>
                    <a:lnTo>
                      <a:pt x="16" y="13"/>
                    </a:lnTo>
                    <a:lnTo>
                      <a:pt x="22" y="8"/>
                    </a:lnTo>
                    <a:lnTo>
                      <a:pt x="29" y="4"/>
                    </a:lnTo>
                    <a:lnTo>
                      <a:pt x="37" y="2"/>
                    </a:lnTo>
                    <a:lnTo>
                      <a:pt x="44" y="0"/>
                    </a:lnTo>
                    <a:lnTo>
                      <a:pt x="53" y="0"/>
                    </a:lnTo>
                    <a:lnTo>
                      <a:pt x="61" y="0"/>
                    </a:lnTo>
                    <a:lnTo>
                      <a:pt x="68" y="2"/>
                    </a:lnTo>
                    <a:lnTo>
                      <a:pt x="74" y="4"/>
                    </a:lnTo>
                    <a:lnTo>
                      <a:pt x="81" y="8"/>
                    </a:lnTo>
                    <a:lnTo>
                      <a:pt x="88" y="13"/>
                    </a:lnTo>
                    <a:lnTo>
                      <a:pt x="92" y="19"/>
                    </a:lnTo>
                    <a:lnTo>
                      <a:pt x="96" y="26"/>
                    </a:lnTo>
                    <a:lnTo>
                      <a:pt x="101" y="32"/>
                    </a:lnTo>
                    <a:lnTo>
                      <a:pt x="103" y="41"/>
                    </a:lnTo>
                    <a:lnTo>
                      <a:pt x="103" y="50"/>
                    </a:lnTo>
                    <a:lnTo>
                      <a:pt x="103" y="290"/>
                    </a:lnTo>
                    <a:lnTo>
                      <a:pt x="103" y="299"/>
                    </a:lnTo>
                    <a:lnTo>
                      <a:pt x="101" y="307"/>
                    </a:lnTo>
                    <a:lnTo>
                      <a:pt x="96" y="314"/>
                    </a:lnTo>
                    <a:lnTo>
                      <a:pt x="92" y="320"/>
                    </a:lnTo>
                    <a:lnTo>
                      <a:pt x="88" y="327"/>
                    </a:lnTo>
                    <a:lnTo>
                      <a:pt x="81" y="331"/>
                    </a:lnTo>
                    <a:lnTo>
                      <a:pt x="74" y="336"/>
                    </a:lnTo>
                    <a:lnTo>
                      <a:pt x="68" y="338"/>
                    </a:lnTo>
                    <a:lnTo>
                      <a:pt x="61" y="340"/>
                    </a:lnTo>
                    <a:lnTo>
                      <a:pt x="53" y="340"/>
                    </a:lnTo>
                    <a:lnTo>
                      <a:pt x="44" y="340"/>
                    </a:lnTo>
                    <a:lnTo>
                      <a:pt x="37" y="338"/>
                    </a:lnTo>
                    <a:lnTo>
                      <a:pt x="29" y="336"/>
                    </a:lnTo>
                    <a:lnTo>
                      <a:pt x="22" y="331"/>
                    </a:lnTo>
                    <a:lnTo>
                      <a:pt x="18" y="327"/>
                    </a:lnTo>
                    <a:lnTo>
                      <a:pt x="11" y="320"/>
                    </a:lnTo>
                    <a:lnTo>
                      <a:pt x="7" y="314"/>
                    </a:lnTo>
                    <a:lnTo>
                      <a:pt x="5" y="307"/>
                    </a:lnTo>
                    <a:lnTo>
                      <a:pt x="3" y="299"/>
                    </a:lnTo>
                    <a:lnTo>
                      <a:pt x="3" y="290"/>
                    </a:lnTo>
                    <a:lnTo>
                      <a:pt x="3" y="50"/>
                    </a:lnTo>
                    <a:lnTo>
                      <a:pt x="0" y="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67" name="Freeform 180"/>
              <p:cNvSpPr>
                <a:spLocks/>
              </p:cNvSpPr>
              <p:nvPr/>
            </p:nvSpPr>
            <p:spPr bwMode="auto">
              <a:xfrm>
                <a:off x="2399" y="1697"/>
                <a:ext cx="103" cy="340"/>
              </a:xfrm>
              <a:custGeom>
                <a:avLst/>
                <a:gdLst>
                  <a:gd name="T0" fmla="*/ 0 w 103"/>
                  <a:gd name="T1" fmla="*/ 48 h 340"/>
                  <a:gd name="T2" fmla="*/ 3 w 103"/>
                  <a:gd name="T3" fmla="*/ 41 h 340"/>
                  <a:gd name="T4" fmla="*/ 5 w 103"/>
                  <a:gd name="T5" fmla="*/ 32 h 340"/>
                  <a:gd name="T6" fmla="*/ 7 w 103"/>
                  <a:gd name="T7" fmla="*/ 26 h 340"/>
                  <a:gd name="T8" fmla="*/ 11 w 103"/>
                  <a:gd name="T9" fmla="*/ 19 h 340"/>
                  <a:gd name="T10" fmla="*/ 16 w 103"/>
                  <a:gd name="T11" fmla="*/ 13 h 340"/>
                  <a:gd name="T12" fmla="*/ 22 w 103"/>
                  <a:gd name="T13" fmla="*/ 8 h 340"/>
                  <a:gd name="T14" fmla="*/ 29 w 103"/>
                  <a:gd name="T15" fmla="*/ 4 h 340"/>
                  <a:gd name="T16" fmla="*/ 37 w 103"/>
                  <a:gd name="T17" fmla="*/ 2 h 340"/>
                  <a:gd name="T18" fmla="*/ 44 w 103"/>
                  <a:gd name="T19" fmla="*/ 0 h 340"/>
                  <a:gd name="T20" fmla="*/ 53 w 103"/>
                  <a:gd name="T21" fmla="*/ 0 h 340"/>
                  <a:gd name="T22" fmla="*/ 61 w 103"/>
                  <a:gd name="T23" fmla="*/ 0 h 340"/>
                  <a:gd name="T24" fmla="*/ 68 w 103"/>
                  <a:gd name="T25" fmla="*/ 2 h 340"/>
                  <a:gd name="T26" fmla="*/ 74 w 103"/>
                  <a:gd name="T27" fmla="*/ 4 h 340"/>
                  <a:gd name="T28" fmla="*/ 81 w 103"/>
                  <a:gd name="T29" fmla="*/ 8 h 340"/>
                  <a:gd name="T30" fmla="*/ 88 w 103"/>
                  <a:gd name="T31" fmla="*/ 13 h 340"/>
                  <a:gd name="T32" fmla="*/ 92 w 103"/>
                  <a:gd name="T33" fmla="*/ 19 h 340"/>
                  <a:gd name="T34" fmla="*/ 96 w 103"/>
                  <a:gd name="T35" fmla="*/ 26 h 340"/>
                  <a:gd name="T36" fmla="*/ 101 w 103"/>
                  <a:gd name="T37" fmla="*/ 32 h 340"/>
                  <a:gd name="T38" fmla="*/ 103 w 103"/>
                  <a:gd name="T39" fmla="*/ 41 h 340"/>
                  <a:gd name="T40" fmla="*/ 103 w 103"/>
                  <a:gd name="T41" fmla="*/ 50 h 340"/>
                  <a:gd name="T42" fmla="*/ 103 w 103"/>
                  <a:gd name="T43" fmla="*/ 290 h 340"/>
                  <a:gd name="T44" fmla="*/ 103 w 103"/>
                  <a:gd name="T45" fmla="*/ 299 h 340"/>
                  <a:gd name="T46" fmla="*/ 101 w 103"/>
                  <a:gd name="T47" fmla="*/ 307 h 340"/>
                  <a:gd name="T48" fmla="*/ 96 w 103"/>
                  <a:gd name="T49" fmla="*/ 314 h 340"/>
                  <a:gd name="T50" fmla="*/ 92 w 103"/>
                  <a:gd name="T51" fmla="*/ 320 h 340"/>
                  <a:gd name="T52" fmla="*/ 88 w 103"/>
                  <a:gd name="T53" fmla="*/ 327 h 340"/>
                  <a:gd name="T54" fmla="*/ 81 w 103"/>
                  <a:gd name="T55" fmla="*/ 331 h 340"/>
                  <a:gd name="T56" fmla="*/ 74 w 103"/>
                  <a:gd name="T57" fmla="*/ 336 h 340"/>
                  <a:gd name="T58" fmla="*/ 68 w 103"/>
                  <a:gd name="T59" fmla="*/ 338 h 340"/>
                  <a:gd name="T60" fmla="*/ 61 w 103"/>
                  <a:gd name="T61" fmla="*/ 340 h 340"/>
                  <a:gd name="T62" fmla="*/ 53 w 103"/>
                  <a:gd name="T63" fmla="*/ 340 h 340"/>
                  <a:gd name="T64" fmla="*/ 44 w 103"/>
                  <a:gd name="T65" fmla="*/ 340 h 340"/>
                  <a:gd name="T66" fmla="*/ 37 w 103"/>
                  <a:gd name="T67" fmla="*/ 338 h 340"/>
                  <a:gd name="T68" fmla="*/ 29 w 103"/>
                  <a:gd name="T69" fmla="*/ 336 h 340"/>
                  <a:gd name="T70" fmla="*/ 22 w 103"/>
                  <a:gd name="T71" fmla="*/ 331 h 340"/>
                  <a:gd name="T72" fmla="*/ 18 w 103"/>
                  <a:gd name="T73" fmla="*/ 327 h 340"/>
                  <a:gd name="T74" fmla="*/ 11 w 103"/>
                  <a:gd name="T75" fmla="*/ 320 h 340"/>
                  <a:gd name="T76" fmla="*/ 7 w 103"/>
                  <a:gd name="T77" fmla="*/ 314 h 340"/>
                  <a:gd name="T78" fmla="*/ 5 w 103"/>
                  <a:gd name="T79" fmla="*/ 307 h 340"/>
                  <a:gd name="T80" fmla="*/ 3 w 103"/>
                  <a:gd name="T81" fmla="*/ 299 h 340"/>
                  <a:gd name="T82" fmla="*/ 3 w 103"/>
                  <a:gd name="T83" fmla="*/ 290 h 340"/>
                  <a:gd name="T84" fmla="*/ 3 w 103"/>
                  <a:gd name="T85" fmla="*/ 50 h 340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103"/>
                  <a:gd name="T130" fmla="*/ 0 h 340"/>
                  <a:gd name="T131" fmla="*/ 103 w 103"/>
                  <a:gd name="T132" fmla="*/ 340 h 340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103" h="340">
                    <a:moveTo>
                      <a:pt x="0" y="48"/>
                    </a:moveTo>
                    <a:lnTo>
                      <a:pt x="3" y="41"/>
                    </a:lnTo>
                    <a:lnTo>
                      <a:pt x="5" y="32"/>
                    </a:lnTo>
                    <a:lnTo>
                      <a:pt x="7" y="26"/>
                    </a:lnTo>
                    <a:lnTo>
                      <a:pt x="11" y="19"/>
                    </a:lnTo>
                    <a:lnTo>
                      <a:pt x="16" y="13"/>
                    </a:lnTo>
                    <a:lnTo>
                      <a:pt x="22" y="8"/>
                    </a:lnTo>
                    <a:lnTo>
                      <a:pt x="29" y="4"/>
                    </a:lnTo>
                    <a:lnTo>
                      <a:pt x="37" y="2"/>
                    </a:lnTo>
                    <a:lnTo>
                      <a:pt x="44" y="0"/>
                    </a:lnTo>
                    <a:lnTo>
                      <a:pt x="53" y="0"/>
                    </a:lnTo>
                    <a:lnTo>
                      <a:pt x="61" y="0"/>
                    </a:lnTo>
                    <a:lnTo>
                      <a:pt x="68" y="2"/>
                    </a:lnTo>
                    <a:lnTo>
                      <a:pt x="74" y="4"/>
                    </a:lnTo>
                    <a:lnTo>
                      <a:pt x="81" y="8"/>
                    </a:lnTo>
                    <a:lnTo>
                      <a:pt x="88" y="13"/>
                    </a:lnTo>
                    <a:lnTo>
                      <a:pt x="92" y="19"/>
                    </a:lnTo>
                    <a:lnTo>
                      <a:pt x="96" y="26"/>
                    </a:lnTo>
                    <a:lnTo>
                      <a:pt x="101" y="32"/>
                    </a:lnTo>
                    <a:lnTo>
                      <a:pt x="103" y="41"/>
                    </a:lnTo>
                    <a:lnTo>
                      <a:pt x="103" y="50"/>
                    </a:lnTo>
                    <a:lnTo>
                      <a:pt x="103" y="290"/>
                    </a:lnTo>
                    <a:lnTo>
                      <a:pt x="103" y="299"/>
                    </a:lnTo>
                    <a:lnTo>
                      <a:pt x="101" y="307"/>
                    </a:lnTo>
                    <a:lnTo>
                      <a:pt x="96" y="314"/>
                    </a:lnTo>
                    <a:lnTo>
                      <a:pt x="92" y="320"/>
                    </a:lnTo>
                    <a:lnTo>
                      <a:pt x="88" y="327"/>
                    </a:lnTo>
                    <a:lnTo>
                      <a:pt x="81" y="331"/>
                    </a:lnTo>
                    <a:lnTo>
                      <a:pt x="74" y="336"/>
                    </a:lnTo>
                    <a:lnTo>
                      <a:pt x="68" y="338"/>
                    </a:lnTo>
                    <a:lnTo>
                      <a:pt x="61" y="340"/>
                    </a:lnTo>
                    <a:lnTo>
                      <a:pt x="53" y="340"/>
                    </a:lnTo>
                    <a:lnTo>
                      <a:pt x="44" y="340"/>
                    </a:lnTo>
                    <a:lnTo>
                      <a:pt x="37" y="338"/>
                    </a:lnTo>
                    <a:lnTo>
                      <a:pt x="29" y="336"/>
                    </a:lnTo>
                    <a:lnTo>
                      <a:pt x="22" y="331"/>
                    </a:lnTo>
                    <a:lnTo>
                      <a:pt x="18" y="327"/>
                    </a:lnTo>
                    <a:lnTo>
                      <a:pt x="11" y="320"/>
                    </a:lnTo>
                    <a:lnTo>
                      <a:pt x="7" y="314"/>
                    </a:lnTo>
                    <a:lnTo>
                      <a:pt x="5" y="307"/>
                    </a:lnTo>
                    <a:lnTo>
                      <a:pt x="3" y="299"/>
                    </a:lnTo>
                    <a:lnTo>
                      <a:pt x="3" y="290"/>
                    </a:lnTo>
                    <a:lnTo>
                      <a:pt x="3" y="50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68" name="Rectangle 181"/>
              <p:cNvSpPr>
                <a:spLocks noChangeArrowheads="1"/>
              </p:cNvSpPr>
              <p:nvPr/>
            </p:nvSpPr>
            <p:spPr bwMode="auto">
              <a:xfrm>
                <a:off x="2421" y="1714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0</a:t>
                </a:r>
                <a:endParaRPr lang="en-US" altLang="zh-CN"/>
              </a:p>
            </p:txBody>
          </p:sp>
          <p:sp>
            <p:nvSpPr>
              <p:cNvPr id="569" name="Freeform 182"/>
              <p:cNvSpPr>
                <a:spLocks/>
              </p:cNvSpPr>
              <p:nvPr/>
            </p:nvSpPr>
            <p:spPr bwMode="auto">
              <a:xfrm>
                <a:off x="2360" y="2539"/>
                <a:ext cx="103" cy="342"/>
              </a:xfrm>
              <a:custGeom>
                <a:avLst/>
                <a:gdLst>
                  <a:gd name="T0" fmla="*/ 0 w 103"/>
                  <a:gd name="T1" fmla="*/ 50 h 342"/>
                  <a:gd name="T2" fmla="*/ 2 w 103"/>
                  <a:gd name="T3" fmla="*/ 43 h 342"/>
                  <a:gd name="T4" fmla="*/ 4 w 103"/>
                  <a:gd name="T5" fmla="*/ 35 h 342"/>
                  <a:gd name="T6" fmla="*/ 7 w 103"/>
                  <a:gd name="T7" fmla="*/ 28 h 342"/>
                  <a:gd name="T8" fmla="*/ 11 w 103"/>
                  <a:gd name="T9" fmla="*/ 22 h 342"/>
                  <a:gd name="T10" fmla="*/ 15 w 103"/>
                  <a:gd name="T11" fmla="*/ 15 h 342"/>
                  <a:gd name="T12" fmla="*/ 22 w 103"/>
                  <a:gd name="T13" fmla="*/ 11 h 342"/>
                  <a:gd name="T14" fmla="*/ 28 w 103"/>
                  <a:gd name="T15" fmla="*/ 6 h 342"/>
                  <a:gd name="T16" fmla="*/ 35 w 103"/>
                  <a:gd name="T17" fmla="*/ 4 h 342"/>
                  <a:gd name="T18" fmla="*/ 44 w 103"/>
                  <a:gd name="T19" fmla="*/ 2 h 342"/>
                  <a:gd name="T20" fmla="*/ 50 w 103"/>
                  <a:gd name="T21" fmla="*/ 0 h 342"/>
                  <a:gd name="T22" fmla="*/ 59 w 103"/>
                  <a:gd name="T23" fmla="*/ 2 h 342"/>
                  <a:gd name="T24" fmla="*/ 68 w 103"/>
                  <a:gd name="T25" fmla="*/ 4 h 342"/>
                  <a:gd name="T26" fmla="*/ 74 w 103"/>
                  <a:gd name="T27" fmla="*/ 6 h 342"/>
                  <a:gd name="T28" fmla="*/ 81 w 103"/>
                  <a:gd name="T29" fmla="*/ 11 h 342"/>
                  <a:gd name="T30" fmla="*/ 87 w 103"/>
                  <a:gd name="T31" fmla="*/ 15 h 342"/>
                  <a:gd name="T32" fmla="*/ 92 w 103"/>
                  <a:gd name="T33" fmla="*/ 22 h 342"/>
                  <a:gd name="T34" fmla="*/ 96 w 103"/>
                  <a:gd name="T35" fmla="*/ 28 h 342"/>
                  <a:gd name="T36" fmla="*/ 98 w 103"/>
                  <a:gd name="T37" fmla="*/ 35 h 342"/>
                  <a:gd name="T38" fmla="*/ 100 w 103"/>
                  <a:gd name="T39" fmla="*/ 43 h 342"/>
                  <a:gd name="T40" fmla="*/ 103 w 103"/>
                  <a:gd name="T41" fmla="*/ 50 h 342"/>
                  <a:gd name="T42" fmla="*/ 103 w 103"/>
                  <a:gd name="T43" fmla="*/ 292 h 342"/>
                  <a:gd name="T44" fmla="*/ 100 w 103"/>
                  <a:gd name="T45" fmla="*/ 301 h 342"/>
                  <a:gd name="T46" fmla="*/ 98 w 103"/>
                  <a:gd name="T47" fmla="*/ 307 h 342"/>
                  <a:gd name="T48" fmla="*/ 96 w 103"/>
                  <a:gd name="T49" fmla="*/ 316 h 342"/>
                  <a:gd name="T50" fmla="*/ 92 w 103"/>
                  <a:gd name="T51" fmla="*/ 323 h 342"/>
                  <a:gd name="T52" fmla="*/ 87 w 103"/>
                  <a:gd name="T53" fmla="*/ 329 h 342"/>
                  <a:gd name="T54" fmla="*/ 81 w 103"/>
                  <a:gd name="T55" fmla="*/ 333 h 342"/>
                  <a:gd name="T56" fmla="*/ 74 w 103"/>
                  <a:gd name="T57" fmla="*/ 338 h 342"/>
                  <a:gd name="T58" fmla="*/ 68 w 103"/>
                  <a:gd name="T59" fmla="*/ 340 h 342"/>
                  <a:gd name="T60" fmla="*/ 59 w 103"/>
                  <a:gd name="T61" fmla="*/ 342 h 342"/>
                  <a:gd name="T62" fmla="*/ 50 w 103"/>
                  <a:gd name="T63" fmla="*/ 342 h 342"/>
                  <a:gd name="T64" fmla="*/ 44 w 103"/>
                  <a:gd name="T65" fmla="*/ 342 h 342"/>
                  <a:gd name="T66" fmla="*/ 35 w 103"/>
                  <a:gd name="T67" fmla="*/ 340 h 342"/>
                  <a:gd name="T68" fmla="*/ 28 w 103"/>
                  <a:gd name="T69" fmla="*/ 338 h 342"/>
                  <a:gd name="T70" fmla="*/ 22 w 103"/>
                  <a:gd name="T71" fmla="*/ 333 h 342"/>
                  <a:gd name="T72" fmla="*/ 15 w 103"/>
                  <a:gd name="T73" fmla="*/ 329 h 342"/>
                  <a:gd name="T74" fmla="*/ 11 w 103"/>
                  <a:gd name="T75" fmla="*/ 323 h 342"/>
                  <a:gd name="T76" fmla="*/ 7 w 103"/>
                  <a:gd name="T77" fmla="*/ 316 h 342"/>
                  <a:gd name="T78" fmla="*/ 4 w 103"/>
                  <a:gd name="T79" fmla="*/ 307 h 342"/>
                  <a:gd name="T80" fmla="*/ 2 w 103"/>
                  <a:gd name="T81" fmla="*/ 301 h 342"/>
                  <a:gd name="T82" fmla="*/ 0 w 103"/>
                  <a:gd name="T83" fmla="*/ 292 h 342"/>
                  <a:gd name="T84" fmla="*/ 0 w 103"/>
                  <a:gd name="T85" fmla="*/ 50 h 342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103"/>
                  <a:gd name="T130" fmla="*/ 0 h 342"/>
                  <a:gd name="T131" fmla="*/ 103 w 103"/>
                  <a:gd name="T132" fmla="*/ 342 h 342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103" h="342">
                    <a:moveTo>
                      <a:pt x="0" y="50"/>
                    </a:moveTo>
                    <a:lnTo>
                      <a:pt x="2" y="43"/>
                    </a:lnTo>
                    <a:lnTo>
                      <a:pt x="4" y="35"/>
                    </a:lnTo>
                    <a:lnTo>
                      <a:pt x="7" y="28"/>
                    </a:lnTo>
                    <a:lnTo>
                      <a:pt x="11" y="22"/>
                    </a:lnTo>
                    <a:lnTo>
                      <a:pt x="15" y="15"/>
                    </a:lnTo>
                    <a:lnTo>
                      <a:pt x="22" y="11"/>
                    </a:lnTo>
                    <a:lnTo>
                      <a:pt x="28" y="6"/>
                    </a:lnTo>
                    <a:lnTo>
                      <a:pt x="35" y="4"/>
                    </a:lnTo>
                    <a:lnTo>
                      <a:pt x="44" y="2"/>
                    </a:lnTo>
                    <a:lnTo>
                      <a:pt x="50" y="0"/>
                    </a:lnTo>
                    <a:lnTo>
                      <a:pt x="59" y="2"/>
                    </a:lnTo>
                    <a:lnTo>
                      <a:pt x="68" y="4"/>
                    </a:lnTo>
                    <a:lnTo>
                      <a:pt x="74" y="6"/>
                    </a:lnTo>
                    <a:lnTo>
                      <a:pt x="81" y="11"/>
                    </a:lnTo>
                    <a:lnTo>
                      <a:pt x="87" y="15"/>
                    </a:lnTo>
                    <a:lnTo>
                      <a:pt x="92" y="22"/>
                    </a:lnTo>
                    <a:lnTo>
                      <a:pt x="96" y="28"/>
                    </a:lnTo>
                    <a:lnTo>
                      <a:pt x="98" y="35"/>
                    </a:lnTo>
                    <a:lnTo>
                      <a:pt x="100" y="43"/>
                    </a:lnTo>
                    <a:lnTo>
                      <a:pt x="103" y="50"/>
                    </a:lnTo>
                    <a:lnTo>
                      <a:pt x="103" y="292"/>
                    </a:lnTo>
                    <a:lnTo>
                      <a:pt x="100" y="301"/>
                    </a:lnTo>
                    <a:lnTo>
                      <a:pt x="98" y="307"/>
                    </a:lnTo>
                    <a:lnTo>
                      <a:pt x="96" y="316"/>
                    </a:lnTo>
                    <a:lnTo>
                      <a:pt x="92" y="323"/>
                    </a:lnTo>
                    <a:lnTo>
                      <a:pt x="87" y="329"/>
                    </a:lnTo>
                    <a:lnTo>
                      <a:pt x="81" y="333"/>
                    </a:lnTo>
                    <a:lnTo>
                      <a:pt x="74" y="338"/>
                    </a:lnTo>
                    <a:lnTo>
                      <a:pt x="68" y="340"/>
                    </a:lnTo>
                    <a:lnTo>
                      <a:pt x="59" y="342"/>
                    </a:lnTo>
                    <a:lnTo>
                      <a:pt x="50" y="342"/>
                    </a:lnTo>
                    <a:lnTo>
                      <a:pt x="44" y="342"/>
                    </a:lnTo>
                    <a:lnTo>
                      <a:pt x="35" y="340"/>
                    </a:lnTo>
                    <a:lnTo>
                      <a:pt x="28" y="338"/>
                    </a:lnTo>
                    <a:lnTo>
                      <a:pt x="22" y="333"/>
                    </a:lnTo>
                    <a:lnTo>
                      <a:pt x="15" y="329"/>
                    </a:lnTo>
                    <a:lnTo>
                      <a:pt x="11" y="323"/>
                    </a:lnTo>
                    <a:lnTo>
                      <a:pt x="7" y="316"/>
                    </a:lnTo>
                    <a:lnTo>
                      <a:pt x="4" y="307"/>
                    </a:lnTo>
                    <a:lnTo>
                      <a:pt x="2" y="301"/>
                    </a:lnTo>
                    <a:lnTo>
                      <a:pt x="0" y="292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70" name="Freeform 183"/>
              <p:cNvSpPr>
                <a:spLocks/>
              </p:cNvSpPr>
              <p:nvPr/>
            </p:nvSpPr>
            <p:spPr bwMode="auto">
              <a:xfrm>
                <a:off x="2360" y="2539"/>
                <a:ext cx="103" cy="342"/>
              </a:xfrm>
              <a:custGeom>
                <a:avLst/>
                <a:gdLst>
                  <a:gd name="T0" fmla="*/ 0 w 103"/>
                  <a:gd name="T1" fmla="*/ 50 h 342"/>
                  <a:gd name="T2" fmla="*/ 2 w 103"/>
                  <a:gd name="T3" fmla="*/ 43 h 342"/>
                  <a:gd name="T4" fmla="*/ 4 w 103"/>
                  <a:gd name="T5" fmla="*/ 35 h 342"/>
                  <a:gd name="T6" fmla="*/ 7 w 103"/>
                  <a:gd name="T7" fmla="*/ 28 h 342"/>
                  <a:gd name="T8" fmla="*/ 11 w 103"/>
                  <a:gd name="T9" fmla="*/ 22 h 342"/>
                  <a:gd name="T10" fmla="*/ 15 w 103"/>
                  <a:gd name="T11" fmla="*/ 15 h 342"/>
                  <a:gd name="T12" fmla="*/ 22 w 103"/>
                  <a:gd name="T13" fmla="*/ 11 h 342"/>
                  <a:gd name="T14" fmla="*/ 28 w 103"/>
                  <a:gd name="T15" fmla="*/ 6 h 342"/>
                  <a:gd name="T16" fmla="*/ 35 w 103"/>
                  <a:gd name="T17" fmla="*/ 4 h 342"/>
                  <a:gd name="T18" fmla="*/ 44 w 103"/>
                  <a:gd name="T19" fmla="*/ 2 h 342"/>
                  <a:gd name="T20" fmla="*/ 50 w 103"/>
                  <a:gd name="T21" fmla="*/ 0 h 342"/>
                  <a:gd name="T22" fmla="*/ 59 w 103"/>
                  <a:gd name="T23" fmla="*/ 2 h 342"/>
                  <a:gd name="T24" fmla="*/ 68 w 103"/>
                  <a:gd name="T25" fmla="*/ 4 h 342"/>
                  <a:gd name="T26" fmla="*/ 74 w 103"/>
                  <a:gd name="T27" fmla="*/ 6 h 342"/>
                  <a:gd name="T28" fmla="*/ 81 w 103"/>
                  <a:gd name="T29" fmla="*/ 11 h 342"/>
                  <a:gd name="T30" fmla="*/ 87 w 103"/>
                  <a:gd name="T31" fmla="*/ 15 h 342"/>
                  <a:gd name="T32" fmla="*/ 92 w 103"/>
                  <a:gd name="T33" fmla="*/ 22 h 342"/>
                  <a:gd name="T34" fmla="*/ 96 w 103"/>
                  <a:gd name="T35" fmla="*/ 28 h 342"/>
                  <a:gd name="T36" fmla="*/ 98 w 103"/>
                  <a:gd name="T37" fmla="*/ 35 h 342"/>
                  <a:gd name="T38" fmla="*/ 100 w 103"/>
                  <a:gd name="T39" fmla="*/ 43 h 342"/>
                  <a:gd name="T40" fmla="*/ 103 w 103"/>
                  <a:gd name="T41" fmla="*/ 50 h 342"/>
                  <a:gd name="T42" fmla="*/ 103 w 103"/>
                  <a:gd name="T43" fmla="*/ 292 h 342"/>
                  <a:gd name="T44" fmla="*/ 100 w 103"/>
                  <a:gd name="T45" fmla="*/ 301 h 342"/>
                  <a:gd name="T46" fmla="*/ 98 w 103"/>
                  <a:gd name="T47" fmla="*/ 307 h 342"/>
                  <a:gd name="T48" fmla="*/ 96 w 103"/>
                  <a:gd name="T49" fmla="*/ 316 h 342"/>
                  <a:gd name="T50" fmla="*/ 92 w 103"/>
                  <a:gd name="T51" fmla="*/ 323 h 342"/>
                  <a:gd name="T52" fmla="*/ 87 w 103"/>
                  <a:gd name="T53" fmla="*/ 329 h 342"/>
                  <a:gd name="T54" fmla="*/ 81 w 103"/>
                  <a:gd name="T55" fmla="*/ 333 h 342"/>
                  <a:gd name="T56" fmla="*/ 74 w 103"/>
                  <a:gd name="T57" fmla="*/ 338 h 342"/>
                  <a:gd name="T58" fmla="*/ 68 w 103"/>
                  <a:gd name="T59" fmla="*/ 340 h 342"/>
                  <a:gd name="T60" fmla="*/ 59 w 103"/>
                  <a:gd name="T61" fmla="*/ 342 h 342"/>
                  <a:gd name="T62" fmla="*/ 50 w 103"/>
                  <a:gd name="T63" fmla="*/ 342 h 342"/>
                  <a:gd name="T64" fmla="*/ 44 w 103"/>
                  <a:gd name="T65" fmla="*/ 342 h 342"/>
                  <a:gd name="T66" fmla="*/ 35 w 103"/>
                  <a:gd name="T67" fmla="*/ 340 h 342"/>
                  <a:gd name="T68" fmla="*/ 28 w 103"/>
                  <a:gd name="T69" fmla="*/ 338 h 342"/>
                  <a:gd name="T70" fmla="*/ 22 w 103"/>
                  <a:gd name="T71" fmla="*/ 333 h 342"/>
                  <a:gd name="T72" fmla="*/ 15 w 103"/>
                  <a:gd name="T73" fmla="*/ 329 h 342"/>
                  <a:gd name="T74" fmla="*/ 11 w 103"/>
                  <a:gd name="T75" fmla="*/ 323 h 342"/>
                  <a:gd name="T76" fmla="*/ 7 w 103"/>
                  <a:gd name="T77" fmla="*/ 316 h 342"/>
                  <a:gd name="T78" fmla="*/ 4 w 103"/>
                  <a:gd name="T79" fmla="*/ 307 h 342"/>
                  <a:gd name="T80" fmla="*/ 2 w 103"/>
                  <a:gd name="T81" fmla="*/ 301 h 342"/>
                  <a:gd name="T82" fmla="*/ 0 w 103"/>
                  <a:gd name="T83" fmla="*/ 292 h 342"/>
                  <a:gd name="T84" fmla="*/ 0 w 103"/>
                  <a:gd name="T85" fmla="*/ 50 h 342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103"/>
                  <a:gd name="T130" fmla="*/ 0 h 342"/>
                  <a:gd name="T131" fmla="*/ 103 w 103"/>
                  <a:gd name="T132" fmla="*/ 342 h 342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103" h="342">
                    <a:moveTo>
                      <a:pt x="0" y="50"/>
                    </a:moveTo>
                    <a:lnTo>
                      <a:pt x="2" y="43"/>
                    </a:lnTo>
                    <a:lnTo>
                      <a:pt x="4" y="35"/>
                    </a:lnTo>
                    <a:lnTo>
                      <a:pt x="7" y="28"/>
                    </a:lnTo>
                    <a:lnTo>
                      <a:pt x="11" y="22"/>
                    </a:lnTo>
                    <a:lnTo>
                      <a:pt x="15" y="15"/>
                    </a:lnTo>
                    <a:lnTo>
                      <a:pt x="22" y="11"/>
                    </a:lnTo>
                    <a:lnTo>
                      <a:pt x="28" y="6"/>
                    </a:lnTo>
                    <a:lnTo>
                      <a:pt x="35" y="4"/>
                    </a:lnTo>
                    <a:lnTo>
                      <a:pt x="44" y="2"/>
                    </a:lnTo>
                    <a:lnTo>
                      <a:pt x="50" y="0"/>
                    </a:lnTo>
                    <a:lnTo>
                      <a:pt x="59" y="2"/>
                    </a:lnTo>
                    <a:lnTo>
                      <a:pt x="68" y="4"/>
                    </a:lnTo>
                    <a:lnTo>
                      <a:pt x="74" y="6"/>
                    </a:lnTo>
                    <a:lnTo>
                      <a:pt x="81" y="11"/>
                    </a:lnTo>
                    <a:lnTo>
                      <a:pt x="87" y="15"/>
                    </a:lnTo>
                    <a:lnTo>
                      <a:pt x="92" y="22"/>
                    </a:lnTo>
                    <a:lnTo>
                      <a:pt x="96" y="28"/>
                    </a:lnTo>
                    <a:lnTo>
                      <a:pt x="98" y="35"/>
                    </a:lnTo>
                    <a:lnTo>
                      <a:pt x="100" y="43"/>
                    </a:lnTo>
                    <a:lnTo>
                      <a:pt x="103" y="50"/>
                    </a:lnTo>
                    <a:lnTo>
                      <a:pt x="103" y="292"/>
                    </a:lnTo>
                    <a:lnTo>
                      <a:pt x="100" y="301"/>
                    </a:lnTo>
                    <a:lnTo>
                      <a:pt x="98" y="307"/>
                    </a:lnTo>
                    <a:lnTo>
                      <a:pt x="96" y="316"/>
                    </a:lnTo>
                    <a:lnTo>
                      <a:pt x="92" y="323"/>
                    </a:lnTo>
                    <a:lnTo>
                      <a:pt x="87" y="329"/>
                    </a:lnTo>
                    <a:lnTo>
                      <a:pt x="81" y="333"/>
                    </a:lnTo>
                    <a:lnTo>
                      <a:pt x="74" y="338"/>
                    </a:lnTo>
                    <a:lnTo>
                      <a:pt x="68" y="340"/>
                    </a:lnTo>
                    <a:lnTo>
                      <a:pt x="59" y="342"/>
                    </a:lnTo>
                    <a:lnTo>
                      <a:pt x="50" y="342"/>
                    </a:lnTo>
                    <a:lnTo>
                      <a:pt x="44" y="342"/>
                    </a:lnTo>
                    <a:lnTo>
                      <a:pt x="35" y="340"/>
                    </a:lnTo>
                    <a:lnTo>
                      <a:pt x="28" y="338"/>
                    </a:lnTo>
                    <a:lnTo>
                      <a:pt x="22" y="333"/>
                    </a:lnTo>
                    <a:lnTo>
                      <a:pt x="15" y="329"/>
                    </a:lnTo>
                    <a:lnTo>
                      <a:pt x="11" y="323"/>
                    </a:lnTo>
                    <a:lnTo>
                      <a:pt x="7" y="316"/>
                    </a:lnTo>
                    <a:lnTo>
                      <a:pt x="4" y="307"/>
                    </a:lnTo>
                    <a:lnTo>
                      <a:pt x="2" y="301"/>
                    </a:lnTo>
                    <a:lnTo>
                      <a:pt x="0" y="292"/>
                    </a:lnTo>
                    <a:lnTo>
                      <a:pt x="0" y="50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71" name="Rectangle 184"/>
              <p:cNvSpPr>
                <a:spLocks noChangeArrowheads="1"/>
              </p:cNvSpPr>
              <p:nvPr/>
            </p:nvSpPr>
            <p:spPr bwMode="auto">
              <a:xfrm>
                <a:off x="2386" y="2624"/>
                <a:ext cx="70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M</a:t>
                </a:r>
                <a:endParaRPr lang="en-US" altLang="zh-CN"/>
              </a:p>
            </p:txBody>
          </p:sp>
          <p:sp>
            <p:nvSpPr>
              <p:cNvPr id="572" name="Rectangle 185"/>
              <p:cNvSpPr>
                <a:spLocks noChangeArrowheads="1"/>
              </p:cNvSpPr>
              <p:nvPr/>
            </p:nvSpPr>
            <p:spPr bwMode="auto">
              <a:xfrm>
                <a:off x="2432" y="2624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73" name="Rectangle 186"/>
              <p:cNvSpPr>
                <a:spLocks noChangeArrowheads="1"/>
              </p:cNvSpPr>
              <p:nvPr/>
            </p:nvSpPr>
            <p:spPr bwMode="auto">
              <a:xfrm>
                <a:off x="2395" y="2679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574" name="Rectangle 187"/>
              <p:cNvSpPr>
                <a:spLocks noChangeArrowheads="1"/>
              </p:cNvSpPr>
              <p:nvPr/>
            </p:nvSpPr>
            <p:spPr bwMode="auto">
              <a:xfrm>
                <a:off x="2425" y="2679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75" name="Rectangle 188"/>
              <p:cNvSpPr>
                <a:spLocks noChangeArrowheads="1"/>
              </p:cNvSpPr>
              <p:nvPr/>
            </p:nvSpPr>
            <p:spPr bwMode="auto">
              <a:xfrm>
                <a:off x="2395" y="2733"/>
                <a:ext cx="50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x</a:t>
                </a:r>
                <a:endParaRPr lang="en-US" altLang="zh-CN"/>
              </a:p>
            </p:txBody>
          </p:sp>
          <p:sp>
            <p:nvSpPr>
              <p:cNvPr id="576" name="Rectangle 189"/>
              <p:cNvSpPr>
                <a:spLocks noChangeArrowheads="1"/>
              </p:cNvSpPr>
              <p:nvPr/>
            </p:nvSpPr>
            <p:spPr bwMode="auto">
              <a:xfrm>
                <a:off x="2380" y="2556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0</a:t>
                </a:r>
                <a:endParaRPr lang="en-US" altLang="zh-CN"/>
              </a:p>
            </p:txBody>
          </p:sp>
          <p:sp>
            <p:nvSpPr>
              <p:cNvPr id="577" name="Rectangle 190"/>
              <p:cNvSpPr>
                <a:spLocks noChangeArrowheads="1"/>
              </p:cNvSpPr>
              <p:nvPr/>
            </p:nvSpPr>
            <p:spPr bwMode="auto">
              <a:xfrm>
                <a:off x="2380" y="2798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1</a:t>
                </a:r>
                <a:endParaRPr lang="en-US" altLang="zh-CN"/>
              </a:p>
            </p:txBody>
          </p:sp>
          <p:sp>
            <p:nvSpPr>
              <p:cNvPr id="578" name="Freeform 191"/>
              <p:cNvSpPr>
                <a:spLocks/>
              </p:cNvSpPr>
              <p:nvPr/>
            </p:nvSpPr>
            <p:spPr bwMode="auto">
              <a:xfrm>
                <a:off x="1712" y="517"/>
                <a:ext cx="29" cy="28"/>
              </a:xfrm>
              <a:custGeom>
                <a:avLst/>
                <a:gdLst>
                  <a:gd name="T0" fmla="*/ 0 w 29"/>
                  <a:gd name="T1" fmla="*/ 0 h 28"/>
                  <a:gd name="T2" fmla="*/ 0 w 29"/>
                  <a:gd name="T3" fmla="*/ 28 h 28"/>
                  <a:gd name="T4" fmla="*/ 29 w 29"/>
                  <a:gd name="T5" fmla="*/ 15 h 28"/>
                  <a:gd name="T6" fmla="*/ 0 w 29"/>
                  <a:gd name="T7" fmla="*/ 2 h 28"/>
                  <a:gd name="T8" fmla="*/ 0 w 29"/>
                  <a:gd name="T9" fmla="*/ 0 h 2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8"/>
                  <a:gd name="T17" fmla="*/ 29 w 29"/>
                  <a:gd name="T18" fmla="*/ 28 h 2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8">
                    <a:moveTo>
                      <a:pt x="0" y="0"/>
                    </a:moveTo>
                    <a:lnTo>
                      <a:pt x="0" y="28"/>
                    </a:lnTo>
                    <a:lnTo>
                      <a:pt x="29" y="15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79" name="Rectangle 192"/>
              <p:cNvSpPr>
                <a:spLocks noChangeArrowheads="1"/>
              </p:cNvSpPr>
              <p:nvPr/>
            </p:nvSpPr>
            <p:spPr bwMode="auto">
              <a:xfrm>
                <a:off x="2552" y="1060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580" name="Rectangle 193"/>
              <p:cNvSpPr>
                <a:spLocks noChangeArrowheads="1"/>
              </p:cNvSpPr>
              <p:nvPr/>
            </p:nvSpPr>
            <p:spPr bwMode="auto">
              <a:xfrm>
                <a:off x="2589" y="1060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581" name="Rectangle 194"/>
              <p:cNvSpPr>
                <a:spLocks noChangeArrowheads="1"/>
              </p:cNvSpPr>
              <p:nvPr/>
            </p:nvSpPr>
            <p:spPr bwMode="auto">
              <a:xfrm>
                <a:off x="2617" y="1060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 dirty="0">
                    <a:solidFill>
                      <a:srgbClr val="000000"/>
                    </a:solidFill>
                  </a:rPr>
                  <a:t>d</a:t>
                </a:r>
                <a:endParaRPr lang="en-US" altLang="zh-CN" dirty="0"/>
              </a:p>
            </p:txBody>
          </p:sp>
          <p:sp>
            <p:nvSpPr>
              <p:cNvPr id="582" name="Rectangle 195"/>
              <p:cNvSpPr>
                <a:spLocks noChangeArrowheads="1"/>
              </p:cNvSpPr>
              <p:nvPr/>
            </p:nvSpPr>
            <p:spPr bwMode="auto">
              <a:xfrm>
                <a:off x="2711" y="1032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583" name="Rectangle 196"/>
              <p:cNvSpPr>
                <a:spLocks noChangeArrowheads="1"/>
              </p:cNvSpPr>
              <p:nvPr/>
            </p:nvSpPr>
            <p:spPr bwMode="auto">
              <a:xfrm>
                <a:off x="2746" y="1032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584" name="Rectangle 197"/>
              <p:cNvSpPr>
                <a:spLocks noChangeArrowheads="1"/>
              </p:cNvSpPr>
              <p:nvPr/>
            </p:nvSpPr>
            <p:spPr bwMode="auto">
              <a:xfrm>
                <a:off x="2777" y="1032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585" name="Rectangle 198"/>
              <p:cNvSpPr>
                <a:spLocks noChangeArrowheads="1"/>
              </p:cNvSpPr>
              <p:nvPr/>
            </p:nvSpPr>
            <p:spPr bwMode="auto">
              <a:xfrm>
                <a:off x="2807" y="1032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86" name="Rectangle 199"/>
              <p:cNvSpPr>
                <a:spLocks noChangeArrowheads="1"/>
              </p:cNvSpPr>
              <p:nvPr/>
            </p:nvSpPr>
            <p:spPr bwMode="auto">
              <a:xfrm>
                <a:off x="2665" y="1086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587" name="Rectangle 200"/>
              <p:cNvSpPr>
                <a:spLocks noChangeArrowheads="1"/>
              </p:cNvSpPr>
              <p:nvPr/>
            </p:nvSpPr>
            <p:spPr bwMode="auto">
              <a:xfrm>
                <a:off x="2683" y="1086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588" name="Rectangle 201"/>
              <p:cNvSpPr>
                <a:spLocks noChangeArrowheads="1"/>
              </p:cNvSpPr>
              <p:nvPr/>
            </p:nvSpPr>
            <p:spPr bwMode="auto">
              <a:xfrm>
                <a:off x="2713" y="1086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589" name="Rectangle 202"/>
              <p:cNvSpPr>
                <a:spLocks noChangeArrowheads="1"/>
              </p:cNvSpPr>
              <p:nvPr/>
            </p:nvSpPr>
            <p:spPr bwMode="auto">
              <a:xfrm>
                <a:off x="2740" y="1086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590" name="Rectangle 203"/>
              <p:cNvSpPr>
                <a:spLocks noChangeArrowheads="1"/>
              </p:cNvSpPr>
              <p:nvPr/>
            </p:nvSpPr>
            <p:spPr bwMode="auto">
              <a:xfrm>
                <a:off x="2770" y="1086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l</a:t>
                </a:r>
                <a:endParaRPr lang="en-US" altLang="zh-CN"/>
              </a:p>
            </p:txBody>
          </p:sp>
          <p:sp>
            <p:nvSpPr>
              <p:cNvPr id="591" name="Rectangle 204"/>
              <p:cNvSpPr>
                <a:spLocks noChangeArrowheads="1"/>
              </p:cNvSpPr>
              <p:nvPr/>
            </p:nvSpPr>
            <p:spPr bwMode="auto">
              <a:xfrm>
                <a:off x="2783" y="1086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592" name="Freeform 205"/>
              <p:cNvSpPr>
                <a:spLocks/>
              </p:cNvSpPr>
              <p:nvPr/>
            </p:nvSpPr>
            <p:spPr bwMode="auto">
              <a:xfrm>
                <a:off x="1333" y="1609"/>
                <a:ext cx="28" cy="29"/>
              </a:xfrm>
              <a:custGeom>
                <a:avLst/>
                <a:gdLst>
                  <a:gd name="T0" fmla="*/ 0 w 28"/>
                  <a:gd name="T1" fmla="*/ 0 h 29"/>
                  <a:gd name="T2" fmla="*/ 2 w 28"/>
                  <a:gd name="T3" fmla="*/ 29 h 29"/>
                  <a:gd name="T4" fmla="*/ 28 w 28"/>
                  <a:gd name="T5" fmla="*/ 16 h 29"/>
                  <a:gd name="T6" fmla="*/ 2 w 28"/>
                  <a:gd name="T7" fmla="*/ 3 h 29"/>
                  <a:gd name="T8" fmla="*/ 0 w 28"/>
                  <a:gd name="T9" fmla="*/ 0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8"/>
                  <a:gd name="T16" fmla="*/ 0 h 29"/>
                  <a:gd name="T17" fmla="*/ 28 w 28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8" h="29">
                    <a:moveTo>
                      <a:pt x="0" y="0"/>
                    </a:moveTo>
                    <a:lnTo>
                      <a:pt x="2" y="29"/>
                    </a:lnTo>
                    <a:lnTo>
                      <a:pt x="28" y="16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93" name="Freeform 206"/>
              <p:cNvSpPr>
                <a:spLocks/>
              </p:cNvSpPr>
              <p:nvPr/>
            </p:nvSpPr>
            <p:spPr bwMode="auto">
              <a:xfrm>
                <a:off x="1365" y="1389"/>
                <a:ext cx="605" cy="633"/>
              </a:xfrm>
              <a:custGeom>
                <a:avLst/>
                <a:gdLst>
                  <a:gd name="T0" fmla="*/ 605 w 605"/>
                  <a:gd name="T1" fmla="*/ 631 h 633"/>
                  <a:gd name="T2" fmla="*/ 605 w 605"/>
                  <a:gd name="T3" fmla="*/ 0 h 633"/>
                  <a:gd name="T4" fmla="*/ 0 w 605"/>
                  <a:gd name="T5" fmla="*/ 0 h 633"/>
                  <a:gd name="T6" fmla="*/ 0 w 605"/>
                  <a:gd name="T7" fmla="*/ 633 h 633"/>
                  <a:gd name="T8" fmla="*/ 605 w 605"/>
                  <a:gd name="T9" fmla="*/ 633 h 633"/>
                  <a:gd name="T10" fmla="*/ 605 w 605"/>
                  <a:gd name="T11" fmla="*/ 631 h 63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605"/>
                  <a:gd name="T19" fmla="*/ 0 h 633"/>
                  <a:gd name="T20" fmla="*/ 605 w 605"/>
                  <a:gd name="T21" fmla="*/ 633 h 63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605" h="633">
                    <a:moveTo>
                      <a:pt x="605" y="631"/>
                    </a:moveTo>
                    <a:lnTo>
                      <a:pt x="605" y="0"/>
                    </a:lnTo>
                    <a:lnTo>
                      <a:pt x="0" y="0"/>
                    </a:lnTo>
                    <a:lnTo>
                      <a:pt x="0" y="633"/>
                    </a:lnTo>
                    <a:lnTo>
                      <a:pt x="605" y="633"/>
                    </a:lnTo>
                    <a:lnTo>
                      <a:pt x="605" y="63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94" name="Freeform 207"/>
              <p:cNvSpPr>
                <a:spLocks/>
              </p:cNvSpPr>
              <p:nvPr/>
            </p:nvSpPr>
            <p:spPr bwMode="auto">
              <a:xfrm>
                <a:off x="1365" y="1389"/>
                <a:ext cx="605" cy="633"/>
              </a:xfrm>
              <a:custGeom>
                <a:avLst/>
                <a:gdLst>
                  <a:gd name="T0" fmla="*/ 605 w 605"/>
                  <a:gd name="T1" fmla="*/ 631 h 633"/>
                  <a:gd name="T2" fmla="*/ 605 w 605"/>
                  <a:gd name="T3" fmla="*/ 0 h 633"/>
                  <a:gd name="T4" fmla="*/ 0 w 605"/>
                  <a:gd name="T5" fmla="*/ 0 h 633"/>
                  <a:gd name="T6" fmla="*/ 0 w 605"/>
                  <a:gd name="T7" fmla="*/ 633 h 633"/>
                  <a:gd name="T8" fmla="*/ 605 w 605"/>
                  <a:gd name="T9" fmla="*/ 633 h 6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5"/>
                  <a:gd name="T16" fmla="*/ 0 h 633"/>
                  <a:gd name="T17" fmla="*/ 605 w 605"/>
                  <a:gd name="T18" fmla="*/ 633 h 6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5" h="633">
                    <a:moveTo>
                      <a:pt x="605" y="631"/>
                    </a:moveTo>
                    <a:lnTo>
                      <a:pt x="605" y="0"/>
                    </a:lnTo>
                    <a:lnTo>
                      <a:pt x="0" y="0"/>
                    </a:lnTo>
                    <a:lnTo>
                      <a:pt x="0" y="633"/>
                    </a:lnTo>
                    <a:lnTo>
                      <a:pt x="605" y="633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95" name="Rectangle 208"/>
              <p:cNvSpPr>
                <a:spLocks noChangeArrowheads="1"/>
              </p:cNvSpPr>
              <p:nvPr/>
            </p:nvSpPr>
            <p:spPr bwMode="auto">
              <a:xfrm>
                <a:off x="1551" y="1673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</p:grpSp>
        <p:grpSp>
          <p:nvGrpSpPr>
            <p:cNvPr id="8" name="Group 209"/>
            <p:cNvGrpSpPr>
              <a:grpSpLocks/>
            </p:cNvGrpSpPr>
            <p:nvPr/>
          </p:nvGrpSpPr>
          <p:grpSpPr bwMode="auto">
            <a:xfrm>
              <a:off x="1235" y="375"/>
              <a:ext cx="3430" cy="2788"/>
              <a:chOff x="0" y="0"/>
              <a:chExt cx="3430" cy="2788"/>
            </a:xfrm>
          </p:grpSpPr>
          <p:sp>
            <p:nvSpPr>
              <p:cNvPr id="196" name="Rectangle 210"/>
              <p:cNvSpPr>
                <a:spLocks noChangeArrowheads="1"/>
              </p:cNvSpPr>
              <p:nvPr/>
            </p:nvSpPr>
            <p:spPr bwMode="auto">
              <a:xfrm>
                <a:off x="416" y="137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197" name="Rectangle 211"/>
              <p:cNvSpPr>
                <a:spLocks noChangeArrowheads="1"/>
              </p:cNvSpPr>
              <p:nvPr/>
            </p:nvSpPr>
            <p:spPr bwMode="auto">
              <a:xfrm>
                <a:off x="447" y="1377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g</a:t>
                </a:r>
                <a:endParaRPr lang="en-US" altLang="zh-CN"/>
              </a:p>
            </p:txBody>
          </p:sp>
          <p:sp>
            <p:nvSpPr>
              <p:cNvPr id="198" name="Rectangle 212"/>
              <p:cNvSpPr>
                <a:spLocks noChangeArrowheads="1"/>
              </p:cNvSpPr>
              <p:nvPr/>
            </p:nvSpPr>
            <p:spPr bwMode="auto">
              <a:xfrm>
                <a:off x="477" y="1377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199" name="Rectangle 213"/>
              <p:cNvSpPr>
                <a:spLocks noChangeArrowheads="1"/>
              </p:cNvSpPr>
              <p:nvPr/>
            </p:nvSpPr>
            <p:spPr bwMode="auto">
              <a:xfrm>
                <a:off x="488" y="1377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200" name="Rectangle 214"/>
              <p:cNvSpPr>
                <a:spLocks noChangeArrowheads="1"/>
              </p:cNvSpPr>
              <p:nvPr/>
            </p:nvSpPr>
            <p:spPr bwMode="auto">
              <a:xfrm>
                <a:off x="514" y="1377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201" name="Rectangle 215"/>
              <p:cNvSpPr>
                <a:spLocks noChangeArrowheads="1"/>
              </p:cNvSpPr>
              <p:nvPr/>
            </p:nvSpPr>
            <p:spPr bwMode="auto">
              <a:xfrm>
                <a:off x="530" y="137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02" name="Rectangle 216"/>
              <p:cNvSpPr>
                <a:spLocks noChangeArrowheads="1"/>
              </p:cNvSpPr>
              <p:nvPr/>
            </p:nvSpPr>
            <p:spPr bwMode="auto">
              <a:xfrm>
                <a:off x="560" y="1377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03" name="Rectangle 217"/>
              <p:cNvSpPr>
                <a:spLocks noChangeArrowheads="1"/>
              </p:cNvSpPr>
              <p:nvPr/>
            </p:nvSpPr>
            <p:spPr bwMode="auto">
              <a:xfrm>
                <a:off x="578" y="1377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204" name="Rectangle 218"/>
              <p:cNvSpPr>
                <a:spLocks noChangeArrowheads="1"/>
              </p:cNvSpPr>
              <p:nvPr/>
            </p:nvSpPr>
            <p:spPr bwMode="auto">
              <a:xfrm>
                <a:off x="213" y="1431"/>
                <a:ext cx="8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W</a:t>
                </a:r>
                <a:endParaRPr lang="en-US" altLang="zh-CN"/>
              </a:p>
            </p:txBody>
          </p:sp>
          <p:sp>
            <p:nvSpPr>
              <p:cNvPr id="205" name="Rectangle 219"/>
              <p:cNvSpPr>
                <a:spLocks noChangeArrowheads="1"/>
              </p:cNvSpPr>
              <p:nvPr/>
            </p:nvSpPr>
            <p:spPr bwMode="auto">
              <a:xfrm>
                <a:off x="266" y="1431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06" name="Rectangle 220"/>
              <p:cNvSpPr>
                <a:spLocks noChangeArrowheads="1"/>
              </p:cNvSpPr>
              <p:nvPr/>
            </p:nvSpPr>
            <p:spPr bwMode="auto">
              <a:xfrm>
                <a:off x="283" y="1431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207" name="Rectangle 221"/>
              <p:cNvSpPr>
                <a:spLocks noChangeArrowheads="1"/>
              </p:cNvSpPr>
              <p:nvPr/>
            </p:nvSpPr>
            <p:spPr bwMode="auto">
              <a:xfrm>
                <a:off x="294" y="1431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208" name="Rectangle 222"/>
              <p:cNvSpPr>
                <a:spLocks noChangeArrowheads="1"/>
              </p:cNvSpPr>
              <p:nvPr/>
            </p:nvSpPr>
            <p:spPr bwMode="auto">
              <a:xfrm>
                <a:off x="309" y="143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09" name="Rectangle 223"/>
              <p:cNvSpPr>
                <a:spLocks noChangeArrowheads="1"/>
              </p:cNvSpPr>
              <p:nvPr/>
            </p:nvSpPr>
            <p:spPr bwMode="auto">
              <a:xfrm>
                <a:off x="340" y="1431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10" name="Rectangle 224"/>
              <p:cNvSpPr>
                <a:spLocks noChangeArrowheads="1"/>
              </p:cNvSpPr>
              <p:nvPr/>
            </p:nvSpPr>
            <p:spPr bwMode="auto">
              <a:xfrm>
                <a:off x="213" y="1484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11" name="Rectangle 225"/>
              <p:cNvSpPr>
                <a:spLocks noChangeArrowheads="1"/>
              </p:cNvSpPr>
              <p:nvPr/>
            </p:nvSpPr>
            <p:spPr bwMode="auto">
              <a:xfrm>
                <a:off x="231" y="1484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12" name="Rectangle 226"/>
              <p:cNvSpPr>
                <a:spLocks noChangeArrowheads="1"/>
              </p:cNvSpPr>
              <p:nvPr/>
            </p:nvSpPr>
            <p:spPr bwMode="auto">
              <a:xfrm>
                <a:off x="261" y="1484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g</a:t>
                </a:r>
                <a:endParaRPr lang="en-US" altLang="zh-CN"/>
              </a:p>
            </p:txBody>
          </p:sp>
          <p:sp>
            <p:nvSpPr>
              <p:cNvPr id="213" name="Rectangle 227"/>
              <p:cNvSpPr>
                <a:spLocks noChangeArrowheads="1"/>
              </p:cNvSpPr>
              <p:nvPr/>
            </p:nvSpPr>
            <p:spPr bwMode="auto">
              <a:xfrm>
                <a:off x="292" y="1484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214" name="Rectangle 228"/>
              <p:cNvSpPr>
                <a:spLocks noChangeArrowheads="1"/>
              </p:cNvSpPr>
              <p:nvPr/>
            </p:nvSpPr>
            <p:spPr bwMode="auto">
              <a:xfrm>
                <a:off x="303" y="1484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215" name="Rectangle 229"/>
              <p:cNvSpPr>
                <a:spLocks noChangeArrowheads="1"/>
              </p:cNvSpPr>
              <p:nvPr/>
            </p:nvSpPr>
            <p:spPr bwMode="auto">
              <a:xfrm>
                <a:off x="331" y="1484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216" name="Rectangle 230"/>
              <p:cNvSpPr>
                <a:spLocks noChangeArrowheads="1"/>
              </p:cNvSpPr>
              <p:nvPr/>
            </p:nvSpPr>
            <p:spPr bwMode="auto">
              <a:xfrm>
                <a:off x="346" y="1484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17" name="Rectangle 231"/>
              <p:cNvSpPr>
                <a:spLocks noChangeArrowheads="1"/>
              </p:cNvSpPr>
              <p:nvPr/>
            </p:nvSpPr>
            <p:spPr bwMode="auto">
              <a:xfrm>
                <a:off x="375" y="1484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18" name="Rectangle 232"/>
              <p:cNvSpPr>
                <a:spLocks noChangeArrowheads="1"/>
              </p:cNvSpPr>
              <p:nvPr/>
            </p:nvSpPr>
            <p:spPr bwMode="auto">
              <a:xfrm>
                <a:off x="213" y="1593"/>
                <a:ext cx="8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W</a:t>
                </a:r>
                <a:endParaRPr lang="en-US" altLang="zh-CN"/>
              </a:p>
            </p:txBody>
          </p:sp>
          <p:sp>
            <p:nvSpPr>
              <p:cNvPr id="219" name="Rectangle 233"/>
              <p:cNvSpPr>
                <a:spLocks noChangeArrowheads="1"/>
              </p:cNvSpPr>
              <p:nvPr/>
            </p:nvSpPr>
            <p:spPr bwMode="auto">
              <a:xfrm>
                <a:off x="266" y="1593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20" name="Rectangle 234"/>
              <p:cNvSpPr>
                <a:spLocks noChangeArrowheads="1"/>
              </p:cNvSpPr>
              <p:nvPr/>
            </p:nvSpPr>
            <p:spPr bwMode="auto">
              <a:xfrm>
                <a:off x="283" y="1593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221" name="Rectangle 235"/>
              <p:cNvSpPr>
                <a:spLocks noChangeArrowheads="1"/>
              </p:cNvSpPr>
              <p:nvPr/>
            </p:nvSpPr>
            <p:spPr bwMode="auto">
              <a:xfrm>
                <a:off x="294" y="1593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222" name="Rectangle 236"/>
              <p:cNvSpPr>
                <a:spLocks noChangeArrowheads="1"/>
              </p:cNvSpPr>
              <p:nvPr/>
            </p:nvSpPr>
            <p:spPr bwMode="auto">
              <a:xfrm>
                <a:off x="309" y="159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23" name="Rectangle 237"/>
              <p:cNvSpPr>
                <a:spLocks noChangeArrowheads="1"/>
              </p:cNvSpPr>
              <p:nvPr/>
            </p:nvSpPr>
            <p:spPr bwMode="auto">
              <a:xfrm>
                <a:off x="340" y="1593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4" name="Rectangle 238"/>
              <p:cNvSpPr>
                <a:spLocks noChangeArrowheads="1"/>
              </p:cNvSpPr>
              <p:nvPr/>
            </p:nvSpPr>
            <p:spPr bwMode="auto">
              <a:xfrm>
                <a:off x="213" y="1645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225" name="Rectangle 239"/>
              <p:cNvSpPr>
                <a:spLocks noChangeArrowheads="1"/>
              </p:cNvSpPr>
              <p:nvPr/>
            </p:nvSpPr>
            <p:spPr bwMode="auto">
              <a:xfrm>
                <a:off x="244" y="1645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226" name="Rectangle 240"/>
              <p:cNvSpPr>
                <a:spLocks noChangeArrowheads="1"/>
              </p:cNvSpPr>
              <p:nvPr/>
            </p:nvSpPr>
            <p:spPr bwMode="auto">
              <a:xfrm>
                <a:off x="274" y="1645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227" name="Rectangle 241"/>
              <p:cNvSpPr>
                <a:spLocks noChangeArrowheads="1"/>
              </p:cNvSpPr>
              <p:nvPr/>
            </p:nvSpPr>
            <p:spPr bwMode="auto">
              <a:xfrm>
                <a:off x="290" y="1645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228" name="Rectangle 242"/>
              <p:cNvSpPr>
                <a:spLocks noChangeArrowheads="1"/>
              </p:cNvSpPr>
              <p:nvPr/>
            </p:nvSpPr>
            <p:spPr bwMode="auto">
              <a:xfrm>
                <a:off x="652" y="1189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29" name="Rectangle 243"/>
              <p:cNvSpPr>
                <a:spLocks noChangeArrowheads="1"/>
              </p:cNvSpPr>
              <p:nvPr/>
            </p:nvSpPr>
            <p:spPr bwMode="auto">
              <a:xfrm>
                <a:off x="691" y="1189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30" name="Rectangle 244"/>
              <p:cNvSpPr>
                <a:spLocks noChangeArrowheads="1"/>
              </p:cNvSpPr>
              <p:nvPr/>
            </p:nvSpPr>
            <p:spPr bwMode="auto">
              <a:xfrm>
                <a:off x="719" y="1189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231" name="Rectangle 245"/>
              <p:cNvSpPr>
                <a:spLocks noChangeArrowheads="1"/>
              </p:cNvSpPr>
              <p:nvPr/>
            </p:nvSpPr>
            <p:spPr bwMode="auto">
              <a:xfrm>
                <a:off x="750" y="1189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232" name="Rectangle 246"/>
              <p:cNvSpPr>
                <a:spLocks noChangeArrowheads="1"/>
              </p:cNvSpPr>
              <p:nvPr/>
            </p:nvSpPr>
            <p:spPr bwMode="auto">
              <a:xfrm>
                <a:off x="780" y="1189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33" name="Rectangle 247"/>
              <p:cNvSpPr>
                <a:spLocks noChangeArrowheads="1"/>
              </p:cNvSpPr>
              <p:nvPr/>
            </p:nvSpPr>
            <p:spPr bwMode="auto">
              <a:xfrm>
                <a:off x="619" y="1242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234" name="Rectangle 248"/>
              <p:cNvSpPr>
                <a:spLocks noChangeArrowheads="1"/>
              </p:cNvSpPr>
              <p:nvPr/>
            </p:nvSpPr>
            <p:spPr bwMode="auto">
              <a:xfrm>
                <a:off x="650" y="124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235" name="Rectangle 249"/>
              <p:cNvSpPr>
                <a:spLocks noChangeArrowheads="1"/>
              </p:cNvSpPr>
              <p:nvPr/>
            </p:nvSpPr>
            <p:spPr bwMode="auto">
              <a:xfrm>
                <a:off x="680" y="1242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236" name="Rectangle 250"/>
              <p:cNvSpPr>
                <a:spLocks noChangeArrowheads="1"/>
              </p:cNvSpPr>
              <p:nvPr/>
            </p:nvSpPr>
            <p:spPr bwMode="auto">
              <a:xfrm>
                <a:off x="693" y="124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237" name="Rectangle 251"/>
              <p:cNvSpPr>
                <a:spLocks noChangeArrowheads="1"/>
              </p:cNvSpPr>
              <p:nvPr/>
            </p:nvSpPr>
            <p:spPr bwMode="auto">
              <a:xfrm>
                <a:off x="724" y="1242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 </a:t>
                </a:r>
                <a:endParaRPr lang="en-US" altLang="zh-CN"/>
              </a:p>
            </p:txBody>
          </p:sp>
          <p:sp>
            <p:nvSpPr>
              <p:cNvPr id="238" name="Rectangle 252"/>
              <p:cNvSpPr>
                <a:spLocks noChangeArrowheads="1"/>
              </p:cNvSpPr>
              <p:nvPr/>
            </p:nvSpPr>
            <p:spPr bwMode="auto">
              <a:xfrm>
                <a:off x="739" y="124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1</a:t>
                </a:r>
                <a:endParaRPr lang="en-US" altLang="zh-CN"/>
              </a:p>
            </p:txBody>
          </p:sp>
          <p:sp>
            <p:nvSpPr>
              <p:cNvPr id="239" name="Rectangle 253"/>
              <p:cNvSpPr>
                <a:spLocks noChangeArrowheads="1"/>
              </p:cNvSpPr>
              <p:nvPr/>
            </p:nvSpPr>
            <p:spPr bwMode="auto">
              <a:xfrm>
                <a:off x="652" y="1390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40" name="Rectangle 254"/>
              <p:cNvSpPr>
                <a:spLocks noChangeArrowheads="1"/>
              </p:cNvSpPr>
              <p:nvPr/>
            </p:nvSpPr>
            <p:spPr bwMode="auto">
              <a:xfrm>
                <a:off x="691" y="139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41" name="Rectangle 255"/>
              <p:cNvSpPr>
                <a:spLocks noChangeArrowheads="1"/>
              </p:cNvSpPr>
              <p:nvPr/>
            </p:nvSpPr>
            <p:spPr bwMode="auto">
              <a:xfrm>
                <a:off x="719" y="139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242" name="Rectangle 256"/>
              <p:cNvSpPr>
                <a:spLocks noChangeArrowheads="1"/>
              </p:cNvSpPr>
              <p:nvPr/>
            </p:nvSpPr>
            <p:spPr bwMode="auto">
              <a:xfrm>
                <a:off x="750" y="1390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243" name="Rectangle 257"/>
              <p:cNvSpPr>
                <a:spLocks noChangeArrowheads="1"/>
              </p:cNvSpPr>
              <p:nvPr/>
            </p:nvSpPr>
            <p:spPr bwMode="auto">
              <a:xfrm>
                <a:off x="780" y="1390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44" name="Rectangle 258"/>
              <p:cNvSpPr>
                <a:spLocks noChangeArrowheads="1"/>
              </p:cNvSpPr>
              <p:nvPr/>
            </p:nvSpPr>
            <p:spPr bwMode="auto">
              <a:xfrm>
                <a:off x="619" y="1444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245" name="Rectangle 259"/>
              <p:cNvSpPr>
                <a:spLocks noChangeArrowheads="1"/>
              </p:cNvSpPr>
              <p:nvPr/>
            </p:nvSpPr>
            <p:spPr bwMode="auto">
              <a:xfrm>
                <a:off x="650" y="1444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246" name="Rectangle 260"/>
              <p:cNvSpPr>
                <a:spLocks noChangeArrowheads="1"/>
              </p:cNvSpPr>
              <p:nvPr/>
            </p:nvSpPr>
            <p:spPr bwMode="auto">
              <a:xfrm>
                <a:off x="680" y="1444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247" name="Rectangle 261"/>
              <p:cNvSpPr>
                <a:spLocks noChangeArrowheads="1"/>
              </p:cNvSpPr>
              <p:nvPr/>
            </p:nvSpPr>
            <p:spPr bwMode="auto">
              <a:xfrm>
                <a:off x="693" y="1444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248" name="Rectangle 262"/>
              <p:cNvSpPr>
                <a:spLocks noChangeArrowheads="1"/>
              </p:cNvSpPr>
              <p:nvPr/>
            </p:nvSpPr>
            <p:spPr bwMode="auto">
              <a:xfrm>
                <a:off x="724" y="1444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 </a:t>
                </a:r>
                <a:endParaRPr lang="en-US" altLang="zh-CN"/>
              </a:p>
            </p:txBody>
          </p:sp>
          <p:sp>
            <p:nvSpPr>
              <p:cNvPr id="249" name="Rectangle 263"/>
              <p:cNvSpPr>
                <a:spLocks noChangeArrowheads="1"/>
              </p:cNvSpPr>
              <p:nvPr/>
            </p:nvSpPr>
            <p:spPr bwMode="auto">
              <a:xfrm>
                <a:off x="739" y="1444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2</a:t>
                </a:r>
                <a:endParaRPr lang="en-US" altLang="zh-CN"/>
              </a:p>
            </p:txBody>
          </p:sp>
          <p:sp>
            <p:nvSpPr>
              <p:cNvPr id="250" name="Rectangle 264"/>
              <p:cNvSpPr>
                <a:spLocks noChangeArrowheads="1"/>
              </p:cNvSpPr>
              <p:nvPr/>
            </p:nvSpPr>
            <p:spPr bwMode="auto">
              <a:xfrm>
                <a:off x="213" y="1109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51" name="Rectangle 265"/>
              <p:cNvSpPr>
                <a:spLocks noChangeArrowheads="1"/>
              </p:cNvSpPr>
              <p:nvPr/>
            </p:nvSpPr>
            <p:spPr bwMode="auto">
              <a:xfrm>
                <a:off x="253" y="1109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52" name="Rectangle 266"/>
              <p:cNvSpPr>
                <a:spLocks noChangeArrowheads="1"/>
              </p:cNvSpPr>
              <p:nvPr/>
            </p:nvSpPr>
            <p:spPr bwMode="auto">
              <a:xfrm>
                <a:off x="283" y="1109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253" name="Rectangle 267"/>
              <p:cNvSpPr>
                <a:spLocks noChangeArrowheads="1"/>
              </p:cNvSpPr>
              <p:nvPr/>
            </p:nvSpPr>
            <p:spPr bwMode="auto">
              <a:xfrm>
                <a:off x="311" y="1109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254" name="Rectangle 268"/>
              <p:cNvSpPr>
                <a:spLocks noChangeArrowheads="1"/>
              </p:cNvSpPr>
              <p:nvPr/>
            </p:nvSpPr>
            <p:spPr bwMode="auto">
              <a:xfrm>
                <a:off x="342" y="1109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55" name="Rectangle 269"/>
              <p:cNvSpPr>
                <a:spLocks noChangeArrowheads="1"/>
              </p:cNvSpPr>
              <p:nvPr/>
            </p:nvSpPr>
            <p:spPr bwMode="auto">
              <a:xfrm>
                <a:off x="213" y="1161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56" name="Rectangle 270"/>
              <p:cNvSpPr>
                <a:spLocks noChangeArrowheads="1"/>
              </p:cNvSpPr>
              <p:nvPr/>
            </p:nvSpPr>
            <p:spPr bwMode="auto">
              <a:xfrm>
                <a:off x="231" y="116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57" name="Rectangle 271"/>
              <p:cNvSpPr>
                <a:spLocks noChangeArrowheads="1"/>
              </p:cNvSpPr>
              <p:nvPr/>
            </p:nvSpPr>
            <p:spPr bwMode="auto">
              <a:xfrm>
                <a:off x="261" y="1161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g</a:t>
                </a:r>
                <a:endParaRPr lang="en-US" altLang="zh-CN"/>
              </a:p>
            </p:txBody>
          </p:sp>
          <p:sp>
            <p:nvSpPr>
              <p:cNvPr id="258" name="Rectangle 272"/>
              <p:cNvSpPr>
                <a:spLocks noChangeArrowheads="1"/>
              </p:cNvSpPr>
              <p:nvPr/>
            </p:nvSpPr>
            <p:spPr bwMode="auto">
              <a:xfrm>
                <a:off x="292" y="1161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259" name="Rectangle 273"/>
              <p:cNvSpPr>
                <a:spLocks noChangeArrowheads="1"/>
              </p:cNvSpPr>
              <p:nvPr/>
            </p:nvSpPr>
            <p:spPr bwMode="auto">
              <a:xfrm>
                <a:off x="303" y="1161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260" name="Rectangle 274"/>
              <p:cNvSpPr>
                <a:spLocks noChangeArrowheads="1"/>
              </p:cNvSpPr>
              <p:nvPr/>
            </p:nvSpPr>
            <p:spPr bwMode="auto">
              <a:xfrm>
                <a:off x="331" y="1161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261" name="Rectangle 275"/>
              <p:cNvSpPr>
                <a:spLocks noChangeArrowheads="1"/>
              </p:cNvSpPr>
              <p:nvPr/>
            </p:nvSpPr>
            <p:spPr bwMode="auto">
              <a:xfrm>
                <a:off x="346" y="116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62" name="Rectangle 276"/>
              <p:cNvSpPr>
                <a:spLocks noChangeArrowheads="1"/>
              </p:cNvSpPr>
              <p:nvPr/>
            </p:nvSpPr>
            <p:spPr bwMode="auto">
              <a:xfrm>
                <a:off x="375" y="1161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63" name="Rectangle 277"/>
              <p:cNvSpPr>
                <a:spLocks noChangeArrowheads="1"/>
              </p:cNvSpPr>
              <p:nvPr/>
            </p:nvSpPr>
            <p:spPr bwMode="auto">
              <a:xfrm>
                <a:off x="392" y="1161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 </a:t>
                </a:r>
                <a:endParaRPr lang="en-US" altLang="zh-CN"/>
              </a:p>
            </p:txBody>
          </p:sp>
          <p:sp>
            <p:nvSpPr>
              <p:cNvPr id="264" name="Rectangle 278"/>
              <p:cNvSpPr>
                <a:spLocks noChangeArrowheads="1"/>
              </p:cNvSpPr>
              <p:nvPr/>
            </p:nvSpPr>
            <p:spPr bwMode="auto">
              <a:xfrm>
                <a:off x="407" y="116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1</a:t>
                </a:r>
                <a:endParaRPr lang="en-US" altLang="zh-CN"/>
              </a:p>
            </p:txBody>
          </p:sp>
          <p:sp>
            <p:nvSpPr>
              <p:cNvPr id="265" name="Rectangle 279"/>
              <p:cNvSpPr>
                <a:spLocks noChangeArrowheads="1"/>
              </p:cNvSpPr>
              <p:nvPr/>
            </p:nvSpPr>
            <p:spPr bwMode="auto">
              <a:xfrm>
                <a:off x="213" y="1270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66" name="Rectangle 280"/>
              <p:cNvSpPr>
                <a:spLocks noChangeArrowheads="1"/>
              </p:cNvSpPr>
              <p:nvPr/>
            </p:nvSpPr>
            <p:spPr bwMode="auto">
              <a:xfrm>
                <a:off x="253" y="127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67" name="Rectangle 281"/>
              <p:cNvSpPr>
                <a:spLocks noChangeArrowheads="1"/>
              </p:cNvSpPr>
              <p:nvPr/>
            </p:nvSpPr>
            <p:spPr bwMode="auto">
              <a:xfrm>
                <a:off x="283" y="127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268" name="Rectangle 282"/>
              <p:cNvSpPr>
                <a:spLocks noChangeArrowheads="1"/>
              </p:cNvSpPr>
              <p:nvPr/>
            </p:nvSpPr>
            <p:spPr bwMode="auto">
              <a:xfrm>
                <a:off x="311" y="1270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269" name="Rectangle 283"/>
              <p:cNvSpPr>
                <a:spLocks noChangeArrowheads="1"/>
              </p:cNvSpPr>
              <p:nvPr/>
            </p:nvSpPr>
            <p:spPr bwMode="auto">
              <a:xfrm>
                <a:off x="342" y="1270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70" name="Rectangle 284"/>
              <p:cNvSpPr>
                <a:spLocks noChangeArrowheads="1"/>
              </p:cNvSpPr>
              <p:nvPr/>
            </p:nvSpPr>
            <p:spPr bwMode="auto">
              <a:xfrm>
                <a:off x="213" y="1322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71" name="Rectangle 285"/>
              <p:cNvSpPr>
                <a:spLocks noChangeArrowheads="1"/>
              </p:cNvSpPr>
              <p:nvPr/>
            </p:nvSpPr>
            <p:spPr bwMode="auto">
              <a:xfrm>
                <a:off x="231" y="132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72" name="Rectangle 286"/>
              <p:cNvSpPr>
                <a:spLocks noChangeArrowheads="1"/>
              </p:cNvSpPr>
              <p:nvPr/>
            </p:nvSpPr>
            <p:spPr bwMode="auto">
              <a:xfrm>
                <a:off x="261" y="1322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g</a:t>
                </a:r>
                <a:endParaRPr lang="en-US" altLang="zh-CN"/>
              </a:p>
            </p:txBody>
          </p:sp>
          <p:sp>
            <p:nvSpPr>
              <p:cNvPr id="273" name="Rectangle 287"/>
              <p:cNvSpPr>
                <a:spLocks noChangeArrowheads="1"/>
              </p:cNvSpPr>
              <p:nvPr/>
            </p:nvSpPr>
            <p:spPr bwMode="auto">
              <a:xfrm>
                <a:off x="292" y="1322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274" name="Rectangle 288"/>
              <p:cNvSpPr>
                <a:spLocks noChangeArrowheads="1"/>
              </p:cNvSpPr>
              <p:nvPr/>
            </p:nvSpPr>
            <p:spPr bwMode="auto">
              <a:xfrm>
                <a:off x="303" y="1322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275" name="Rectangle 289"/>
              <p:cNvSpPr>
                <a:spLocks noChangeArrowheads="1"/>
              </p:cNvSpPr>
              <p:nvPr/>
            </p:nvSpPr>
            <p:spPr bwMode="auto">
              <a:xfrm>
                <a:off x="331" y="1322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276" name="Rectangle 290"/>
              <p:cNvSpPr>
                <a:spLocks noChangeArrowheads="1"/>
              </p:cNvSpPr>
              <p:nvPr/>
            </p:nvSpPr>
            <p:spPr bwMode="auto">
              <a:xfrm>
                <a:off x="346" y="132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77" name="Rectangle 291"/>
              <p:cNvSpPr>
                <a:spLocks noChangeArrowheads="1"/>
              </p:cNvSpPr>
              <p:nvPr/>
            </p:nvSpPr>
            <p:spPr bwMode="auto">
              <a:xfrm>
                <a:off x="375" y="1322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278" name="Rectangle 292"/>
              <p:cNvSpPr>
                <a:spLocks noChangeArrowheads="1"/>
              </p:cNvSpPr>
              <p:nvPr/>
            </p:nvSpPr>
            <p:spPr bwMode="auto">
              <a:xfrm>
                <a:off x="392" y="1322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 </a:t>
                </a:r>
                <a:endParaRPr lang="en-US" altLang="zh-CN"/>
              </a:p>
            </p:txBody>
          </p:sp>
          <p:sp>
            <p:nvSpPr>
              <p:cNvPr id="279" name="Rectangle 293"/>
              <p:cNvSpPr>
                <a:spLocks noChangeArrowheads="1"/>
              </p:cNvSpPr>
              <p:nvPr/>
            </p:nvSpPr>
            <p:spPr bwMode="auto">
              <a:xfrm>
                <a:off x="407" y="132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2</a:t>
                </a:r>
                <a:endParaRPr lang="en-US" altLang="zh-CN"/>
              </a:p>
            </p:txBody>
          </p:sp>
          <p:sp>
            <p:nvSpPr>
              <p:cNvPr id="280" name="Freeform 294"/>
              <p:cNvSpPr>
                <a:spLocks/>
              </p:cNvSpPr>
              <p:nvPr/>
            </p:nvSpPr>
            <p:spPr bwMode="auto">
              <a:xfrm>
                <a:off x="93" y="1599"/>
                <a:ext cx="3337" cy="1189"/>
              </a:xfrm>
              <a:custGeom>
                <a:avLst/>
                <a:gdLst>
                  <a:gd name="T0" fmla="*/ 77 w 3337"/>
                  <a:gd name="T1" fmla="*/ 50 h 1189"/>
                  <a:gd name="T2" fmla="*/ 0 w 3337"/>
                  <a:gd name="T3" fmla="*/ 53 h 1189"/>
                  <a:gd name="T4" fmla="*/ 0 w 3337"/>
                  <a:gd name="T5" fmla="*/ 1189 h 1189"/>
                  <a:gd name="T6" fmla="*/ 3337 w 3337"/>
                  <a:gd name="T7" fmla="*/ 1189 h 1189"/>
                  <a:gd name="T8" fmla="*/ 3337 w 3337"/>
                  <a:gd name="T9" fmla="*/ 0 h 1189"/>
                  <a:gd name="T10" fmla="*/ 3276 w 3337"/>
                  <a:gd name="T11" fmla="*/ 0 h 118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3337"/>
                  <a:gd name="T19" fmla="*/ 0 h 1189"/>
                  <a:gd name="T20" fmla="*/ 3337 w 3337"/>
                  <a:gd name="T21" fmla="*/ 1189 h 118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3337" h="1189">
                    <a:moveTo>
                      <a:pt x="77" y="50"/>
                    </a:moveTo>
                    <a:lnTo>
                      <a:pt x="0" y="53"/>
                    </a:lnTo>
                    <a:lnTo>
                      <a:pt x="0" y="1189"/>
                    </a:lnTo>
                    <a:lnTo>
                      <a:pt x="3337" y="1189"/>
                    </a:lnTo>
                    <a:lnTo>
                      <a:pt x="3337" y="0"/>
                    </a:lnTo>
                    <a:lnTo>
                      <a:pt x="3276" y="0"/>
                    </a:lnTo>
                  </a:path>
                </a:pathLst>
              </a:cu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81" name="Line 295"/>
              <p:cNvSpPr>
                <a:spLocks noChangeShapeType="1"/>
              </p:cNvSpPr>
              <p:nvPr/>
            </p:nvSpPr>
            <p:spPr bwMode="auto">
              <a:xfrm flipH="1">
                <a:off x="15" y="1165"/>
                <a:ext cx="155" cy="2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2" name="Line 296"/>
              <p:cNvSpPr>
                <a:spLocks noChangeShapeType="1"/>
              </p:cNvSpPr>
              <p:nvPr/>
            </p:nvSpPr>
            <p:spPr bwMode="auto">
              <a:xfrm>
                <a:off x="13" y="2038"/>
                <a:ext cx="497" cy="1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3" name="Rectangle 297"/>
              <p:cNvSpPr>
                <a:spLocks noChangeArrowheads="1"/>
              </p:cNvSpPr>
              <p:nvPr/>
            </p:nvSpPr>
            <p:spPr bwMode="auto">
              <a:xfrm>
                <a:off x="584" y="1977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284" name="Rectangle 298"/>
              <p:cNvSpPr>
                <a:spLocks noChangeArrowheads="1"/>
              </p:cNvSpPr>
              <p:nvPr/>
            </p:nvSpPr>
            <p:spPr bwMode="auto">
              <a:xfrm>
                <a:off x="619" y="1977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285" name="Rectangle 299"/>
              <p:cNvSpPr>
                <a:spLocks noChangeArrowheads="1"/>
              </p:cNvSpPr>
              <p:nvPr/>
            </p:nvSpPr>
            <p:spPr bwMode="auto">
              <a:xfrm>
                <a:off x="630" y="1977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g</a:t>
                </a:r>
                <a:endParaRPr lang="en-US" altLang="zh-CN"/>
              </a:p>
            </p:txBody>
          </p:sp>
          <p:sp>
            <p:nvSpPr>
              <p:cNvPr id="286" name="Rectangle 300"/>
              <p:cNvSpPr>
                <a:spLocks noChangeArrowheads="1"/>
              </p:cNvSpPr>
              <p:nvPr/>
            </p:nvSpPr>
            <p:spPr bwMode="auto">
              <a:xfrm>
                <a:off x="660" y="197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287" name="Rectangle 301"/>
              <p:cNvSpPr>
                <a:spLocks noChangeArrowheads="1"/>
              </p:cNvSpPr>
              <p:nvPr/>
            </p:nvSpPr>
            <p:spPr bwMode="auto">
              <a:xfrm>
                <a:off x="691" y="1977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88" name="Rectangle 302"/>
              <p:cNvSpPr>
                <a:spLocks noChangeArrowheads="1"/>
              </p:cNvSpPr>
              <p:nvPr/>
            </p:nvSpPr>
            <p:spPr bwMode="auto">
              <a:xfrm>
                <a:off x="554" y="204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89" name="Rectangle 303"/>
              <p:cNvSpPr>
                <a:spLocks noChangeArrowheads="1"/>
              </p:cNvSpPr>
              <p:nvPr/>
            </p:nvSpPr>
            <p:spPr bwMode="auto">
              <a:xfrm>
                <a:off x="582" y="2040"/>
                <a:ext cx="50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x</a:t>
                </a:r>
                <a:endParaRPr lang="en-US" altLang="zh-CN"/>
              </a:p>
            </p:txBody>
          </p:sp>
          <p:sp>
            <p:nvSpPr>
              <p:cNvPr id="290" name="Rectangle 304"/>
              <p:cNvSpPr>
                <a:spLocks noChangeArrowheads="1"/>
              </p:cNvSpPr>
              <p:nvPr/>
            </p:nvSpPr>
            <p:spPr bwMode="auto">
              <a:xfrm>
                <a:off x="610" y="2040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291" name="Rectangle 305"/>
              <p:cNvSpPr>
                <a:spLocks noChangeArrowheads="1"/>
              </p:cNvSpPr>
              <p:nvPr/>
            </p:nvSpPr>
            <p:spPr bwMode="auto">
              <a:xfrm>
                <a:off x="626" y="204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292" name="Rectangle 306"/>
              <p:cNvSpPr>
                <a:spLocks noChangeArrowheads="1"/>
              </p:cNvSpPr>
              <p:nvPr/>
            </p:nvSpPr>
            <p:spPr bwMode="auto">
              <a:xfrm>
                <a:off x="654" y="204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293" name="Rectangle 307"/>
              <p:cNvSpPr>
                <a:spLocks noChangeArrowheads="1"/>
              </p:cNvSpPr>
              <p:nvPr/>
            </p:nvSpPr>
            <p:spPr bwMode="auto">
              <a:xfrm>
                <a:off x="684" y="2040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294" name="Line 308"/>
              <p:cNvSpPr>
                <a:spLocks noChangeShapeType="1"/>
              </p:cNvSpPr>
              <p:nvPr/>
            </p:nvSpPr>
            <p:spPr bwMode="auto">
              <a:xfrm flipH="1">
                <a:off x="1147" y="1691"/>
                <a:ext cx="61" cy="1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5" name="Line 309"/>
              <p:cNvSpPr>
                <a:spLocks noChangeShapeType="1"/>
              </p:cNvSpPr>
              <p:nvPr/>
            </p:nvSpPr>
            <p:spPr bwMode="auto">
              <a:xfrm>
                <a:off x="737" y="2038"/>
                <a:ext cx="157" cy="1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6" name="Rectangle 310"/>
              <p:cNvSpPr>
                <a:spLocks noChangeArrowheads="1"/>
              </p:cNvSpPr>
              <p:nvPr/>
            </p:nvSpPr>
            <p:spPr bwMode="auto">
              <a:xfrm>
                <a:off x="1254" y="1484"/>
                <a:ext cx="70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M</a:t>
                </a:r>
                <a:endParaRPr lang="en-US" altLang="zh-CN"/>
              </a:p>
            </p:txBody>
          </p:sp>
          <p:sp>
            <p:nvSpPr>
              <p:cNvPr id="297" name="Rectangle 311"/>
              <p:cNvSpPr>
                <a:spLocks noChangeArrowheads="1"/>
              </p:cNvSpPr>
              <p:nvPr/>
            </p:nvSpPr>
            <p:spPr bwMode="auto">
              <a:xfrm>
                <a:off x="1297" y="1484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98" name="Rectangle 312"/>
              <p:cNvSpPr>
                <a:spLocks noChangeArrowheads="1"/>
              </p:cNvSpPr>
              <p:nvPr/>
            </p:nvSpPr>
            <p:spPr bwMode="auto">
              <a:xfrm>
                <a:off x="1262" y="1538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299" name="Rectangle 313"/>
              <p:cNvSpPr>
                <a:spLocks noChangeArrowheads="1"/>
              </p:cNvSpPr>
              <p:nvPr/>
            </p:nvSpPr>
            <p:spPr bwMode="auto">
              <a:xfrm>
                <a:off x="1291" y="1538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00" name="Rectangle 314"/>
              <p:cNvSpPr>
                <a:spLocks noChangeArrowheads="1"/>
              </p:cNvSpPr>
              <p:nvPr/>
            </p:nvSpPr>
            <p:spPr bwMode="auto">
              <a:xfrm>
                <a:off x="1262" y="1593"/>
                <a:ext cx="50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x</a:t>
                </a:r>
                <a:endParaRPr lang="en-US" altLang="zh-CN"/>
              </a:p>
            </p:txBody>
          </p:sp>
          <p:sp>
            <p:nvSpPr>
              <p:cNvPr id="301" name="Rectangle 315"/>
              <p:cNvSpPr>
                <a:spLocks noChangeArrowheads="1"/>
              </p:cNvSpPr>
              <p:nvPr/>
            </p:nvSpPr>
            <p:spPr bwMode="auto">
              <a:xfrm>
                <a:off x="1247" y="166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1</a:t>
                </a:r>
                <a:endParaRPr lang="en-US" altLang="zh-CN"/>
              </a:p>
            </p:txBody>
          </p:sp>
          <p:sp>
            <p:nvSpPr>
              <p:cNvPr id="302" name="Freeform 316"/>
              <p:cNvSpPr>
                <a:spLocks/>
              </p:cNvSpPr>
              <p:nvPr/>
            </p:nvSpPr>
            <p:spPr bwMode="auto">
              <a:xfrm>
                <a:off x="1406" y="1137"/>
                <a:ext cx="338" cy="543"/>
              </a:xfrm>
              <a:custGeom>
                <a:avLst/>
                <a:gdLst>
                  <a:gd name="T0" fmla="*/ 0 w 338"/>
                  <a:gd name="T1" fmla="*/ 0 h 543"/>
                  <a:gd name="T2" fmla="*/ 3 w 338"/>
                  <a:gd name="T3" fmla="*/ 220 h 543"/>
                  <a:gd name="T4" fmla="*/ 57 w 338"/>
                  <a:gd name="T5" fmla="*/ 272 h 543"/>
                  <a:gd name="T6" fmla="*/ 3 w 338"/>
                  <a:gd name="T7" fmla="*/ 325 h 543"/>
                  <a:gd name="T8" fmla="*/ 3 w 338"/>
                  <a:gd name="T9" fmla="*/ 543 h 543"/>
                  <a:gd name="T10" fmla="*/ 338 w 338"/>
                  <a:gd name="T11" fmla="*/ 377 h 543"/>
                  <a:gd name="T12" fmla="*/ 338 w 338"/>
                  <a:gd name="T13" fmla="*/ 168 h 543"/>
                  <a:gd name="T14" fmla="*/ 3 w 338"/>
                  <a:gd name="T15" fmla="*/ 2 h 543"/>
                  <a:gd name="T16" fmla="*/ 0 w 338"/>
                  <a:gd name="T17" fmla="*/ 0 h 5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338"/>
                  <a:gd name="T28" fmla="*/ 0 h 543"/>
                  <a:gd name="T29" fmla="*/ 338 w 338"/>
                  <a:gd name="T30" fmla="*/ 543 h 54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338" h="543">
                    <a:moveTo>
                      <a:pt x="0" y="0"/>
                    </a:moveTo>
                    <a:lnTo>
                      <a:pt x="3" y="220"/>
                    </a:lnTo>
                    <a:lnTo>
                      <a:pt x="57" y="272"/>
                    </a:lnTo>
                    <a:lnTo>
                      <a:pt x="3" y="325"/>
                    </a:lnTo>
                    <a:lnTo>
                      <a:pt x="3" y="543"/>
                    </a:lnTo>
                    <a:lnTo>
                      <a:pt x="338" y="377"/>
                    </a:lnTo>
                    <a:lnTo>
                      <a:pt x="338" y="168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03" name="Freeform 317"/>
              <p:cNvSpPr>
                <a:spLocks/>
              </p:cNvSpPr>
              <p:nvPr/>
            </p:nvSpPr>
            <p:spPr bwMode="auto">
              <a:xfrm>
                <a:off x="1406" y="1137"/>
                <a:ext cx="338" cy="543"/>
              </a:xfrm>
              <a:custGeom>
                <a:avLst/>
                <a:gdLst>
                  <a:gd name="T0" fmla="*/ 0 w 338"/>
                  <a:gd name="T1" fmla="*/ 0 h 543"/>
                  <a:gd name="T2" fmla="*/ 3 w 338"/>
                  <a:gd name="T3" fmla="*/ 220 h 543"/>
                  <a:gd name="T4" fmla="*/ 57 w 338"/>
                  <a:gd name="T5" fmla="*/ 272 h 543"/>
                  <a:gd name="T6" fmla="*/ 3 w 338"/>
                  <a:gd name="T7" fmla="*/ 325 h 543"/>
                  <a:gd name="T8" fmla="*/ 3 w 338"/>
                  <a:gd name="T9" fmla="*/ 543 h 543"/>
                  <a:gd name="T10" fmla="*/ 338 w 338"/>
                  <a:gd name="T11" fmla="*/ 377 h 543"/>
                  <a:gd name="T12" fmla="*/ 338 w 338"/>
                  <a:gd name="T13" fmla="*/ 168 h 543"/>
                  <a:gd name="T14" fmla="*/ 3 w 338"/>
                  <a:gd name="T15" fmla="*/ 2 h 5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8"/>
                  <a:gd name="T25" fmla="*/ 0 h 543"/>
                  <a:gd name="T26" fmla="*/ 338 w 338"/>
                  <a:gd name="T27" fmla="*/ 543 h 5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8" h="543">
                    <a:moveTo>
                      <a:pt x="0" y="0"/>
                    </a:moveTo>
                    <a:lnTo>
                      <a:pt x="3" y="220"/>
                    </a:lnTo>
                    <a:lnTo>
                      <a:pt x="57" y="272"/>
                    </a:lnTo>
                    <a:lnTo>
                      <a:pt x="3" y="325"/>
                    </a:lnTo>
                    <a:lnTo>
                      <a:pt x="3" y="543"/>
                    </a:lnTo>
                    <a:lnTo>
                      <a:pt x="338" y="377"/>
                    </a:lnTo>
                    <a:lnTo>
                      <a:pt x="338" y="168"/>
                    </a:lnTo>
                    <a:lnTo>
                      <a:pt x="3" y="2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04" name="Rectangle 318"/>
              <p:cNvSpPr>
                <a:spLocks noChangeArrowheads="1"/>
              </p:cNvSpPr>
              <p:nvPr/>
            </p:nvSpPr>
            <p:spPr bwMode="auto">
              <a:xfrm>
                <a:off x="1631" y="1392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305" name="Rectangle 319"/>
              <p:cNvSpPr>
                <a:spLocks noChangeArrowheads="1"/>
              </p:cNvSpPr>
              <p:nvPr/>
            </p:nvSpPr>
            <p:spPr bwMode="auto">
              <a:xfrm>
                <a:off x="1668" y="139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L</a:t>
                </a:r>
                <a:endParaRPr lang="en-US" altLang="zh-CN"/>
              </a:p>
            </p:txBody>
          </p:sp>
          <p:sp>
            <p:nvSpPr>
              <p:cNvPr id="306" name="Rectangle 320"/>
              <p:cNvSpPr>
                <a:spLocks noChangeArrowheads="1"/>
              </p:cNvSpPr>
              <p:nvPr/>
            </p:nvSpPr>
            <p:spPr bwMode="auto">
              <a:xfrm>
                <a:off x="1696" y="1392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307" name="Rectangle 321"/>
              <p:cNvSpPr>
                <a:spLocks noChangeArrowheads="1"/>
              </p:cNvSpPr>
              <p:nvPr/>
            </p:nvSpPr>
            <p:spPr bwMode="auto">
              <a:xfrm>
                <a:off x="1736" y="1392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08" name="Rectangle 322"/>
              <p:cNvSpPr>
                <a:spLocks noChangeArrowheads="1"/>
              </p:cNvSpPr>
              <p:nvPr/>
            </p:nvSpPr>
            <p:spPr bwMode="auto">
              <a:xfrm>
                <a:off x="1590" y="1447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309" name="Rectangle 323"/>
              <p:cNvSpPr>
                <a:spLocks noChangeArrowheads="1"/>
              </p:cNvSpPr>
              <p:nvPr/>
            </p:nvSpPr>
            <p:spPr bwMode="auto">
              <a:xfrm>
                <a:off x="1607" y="144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310" name="Rectangle 324"/>
              <p:cNvSpPr>
                <a:spLocks noChangeArrowheads="1"/>
              </p:cNvSpPr>
              <p:nvPr/>
            </p:nvSpPr>
            <p:spPr bwMode="auto">
              <a:xfrm>
                <a:off x="1638" y="1447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311" name="Rectangle 325"/>
              <p:cNvSpPr>
                <a:spLocks noChangeArrowheads="1"/>
              </p:cNvSpPr>
              <p:nvPr/>
            </p:nvSpPr>
            <p:spPr bwMode="auto">
              <a:xfrm>
                <a:off x="1664" y="144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312" name="Rectangle 326"/>
              <p:cNvSpPr>
                <a:spLocks noChangeArrowheads="1"/>
              </p:cNvSpPr>
              <p:nvPr/>
            </p:nvSpPr>
            <p:spPr bwMode="auto">
              <a:xfrm>
                <a:off x="1694" y="1447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l</a:t>
                </a:r>
                <a:endParaRPr lang="en-US" altLang="zh-CN"/>
              </a:p>
            </p:txBody>
          </p:sp>
          <p:sp>
            <p:nvSpPr>
              <p:cNvPr id="313" name="Rectangle 327"/>
              <p:cNvSpPr>
                <a:spLocks noChangeArrowheads="1"/>
              </p:cNvSpPr>
              <p:nvPr/>
            </p:nvSpPr>
            <p:spPr bwMode="auto">
              <a:xfrm>
                <a:off x="1707" y="1447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314" name="Rectangle 328"/>
              <p:cNvSpPr>
                <a:spLocks noChangeArrowheads="1"/>
              </p:cNvSpPr>
              <p:nvPr/>
            </p:nvSpPr>
            <p:spPr bwMode="auto">
              <a:xfrm>
                <a:off x="1618" y="1307"/>
                <a:ext cx="5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Z</a:t>
                </a:r>
                <a:endParaRPr lang="en-US" altLang="zh-CN"/>
              </a:p>
            </p:txBody>
          </p:sp>
          <p:sp>
            <p:nvSpPr>
              <p:cNvPr id="315" name="Rectangle 329"/>
              <p:cNvSpPr>
                <a:spLocks noChangeArrowheads="1"/>
              </p:cNvSpPr>
              <p:nvPr/>
            </p:nvSpPr>
            <p:spPr bwMode="auto">
              <a:xfrm>
                <a:off x="1651" y="130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316" name="Rectangle 330"/>
              <p:cNvSpPr>
                <a:spLocks noChangeArrowheads="1"/>
              </p:cNvSpPr>
              <p:nvPr/>
            </p:nvSpPr>
            <p:spPr bwMode="auto">
              <a:xfrm>
                <a:off x="1681" y="1307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317" name="Rectangle 331"/>
              <p:cNvSpPr>
                <a:spLocks noChangeArrowheads="1"/>
              </p:cNvSpPr>
              <p:nvPr/>
            </p:nvSpPr>
            <p:spPr bwMode="auto">
              <a:xfrm>
                <a:off x="1699" y="130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o</a:t>
                </a:r>
                <a:endParaRPr lang="en-US" altLang="zh-CN"/>
              </a:p>
            </p:txBody>
          </p:sp>
          <p:sp>
            <p:nvSpPr>
              <p:cNvPr id="318" name="Rectangle 332"/>
              <p:cNvSpPr>
                <a:spLocks noChangeArrowheads="1"/>
              </p:cNvSpPr>
              <p:nvPr/>
            </p:nvSpPr>
            <p:spPr bwMode="auto">
              <a:xfrm>
                <a:off x="2318" y="1722"/>
                <a:ext cx="8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W</a:t>
                </a:r>
                <a:endParaRPr lang="en-US" altLang="zh-CN"/>
              </a:p>
            </p:txBody>
          </p:sp>
          <p:sp>
            <p:nvSpPr>
              <p:cNvPr id="319" name="Rectangle 333"/>
              <p:cNvSpPr>
                <a:spLocks noChangeArrowheads="1"/>
              </p:cNvSpPr>
              <p:nvPr/>
            </p:nvSpPr>
            <p:spPr bwMode="auto">
              <a:xfrm>
                <a:off x="2368" y="1722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320" name="Rectangle 334"/>
              <p:cNvSpPr>
                <a:spLocks noChangeArrowheads="1"/>
              </p:cNvSpPr>
              <p:nvPr/>
            </p:nvSpPr>
            <p:spPr bwMode="auto">
              <a:xfrm>
                <a:off x="2386" y="1722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321" name="Rectangle 335"/>
              <p:cNvSpPr>
                <a:spLocks noChangeArrowheads="1"/>
              </p:cNvSpPr>
              <p:nvPr/>
            </p:nvSpPr>
            <p:spPr bwMode="auto">
              <a:xfrm>
                <a:off x="2399" y="1722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322" name="Rectangle 336"/>
              <p:cNvSpPr>
                <a:spLocks noChangeArrowheads="1"/>
              </p:cNvSpPr>
              <p:nvPr/>
            </p:nvSpPr>
            <p:spPr bwMode="auto">
              <a:xfrm>
                <a:off x="2414" y="1722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323" name="Rectangle 337"/>
              <p:cNvSpPr>
                <a:spLocks noChangeArrowheads="1"/>
              </p:cNvSpPr>
              <p:nvPr/>
            </p:nvSpPr>
            <p:spPr bwMode="auto">
              <a:xfrm>
                <a:off x="2442" y="1722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24" name="Rectangle 338"/>
              <p:cNvSpPr>
                <a:spLocks noChangeArrowheads="1"/>
              </p:cNvSpPr>
              <p:nvPr/>
            </p:nvSpPr>
            <p:spPr bwMode="auto">
              <a:xfrm>
                <a:off x="2318" y="1776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325" name="Rectangle 339"/>
              <p:cNvSpPr>
                <a:spLocks noChangeArrowheads="1"/>
              </p:cNvSpPr>
              <p:nvPr/>
            </p:nvSpPr>
            <p:spPr bwMode="auto">
              <a:xfrm>
                <a:off x="2349" y="1776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326" name="Rectangle 340"/>
              <p:cNvSpPr>
                <a:spLocks noChangeArrowheads="1"/>
              </p:cNvSpPr>
              <p:nvPr/>
            </p:nvSpPr>
            <p:spPr bwMode="auto">
              <a:xfrm>
                <a:off x="2377" y="1776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327" name="Rectangle 341"/>
              <p:cNvSpPr>
                <a:spLocks noChangeArrowheads="1"/>
              </p:cNvSpPr>
              <p:nvPr/>
            </p:nvSpPr>
            <p:spPr bwMode="auto">
              <a:xfrm>
                <a:off x="2392" y="1776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328" name="Rectangle 342"/>
              <p:cNvSpPr>
                <a:spLocks noChangeArrowheads="1"/>
              </p:cNvSpPr>
              <p:nvPr/>
            </p:nvSpPr>
            <p:spPr bwMode="auto">
              <a:xfrm>
                <a:off x="2756" y="1421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329" name="Rectangle 343"/>
              <p:cNvSpPr>
                <a:spLocks noChangeArrowheads="1"/>
              </p:cNvSpPr>
              <p:nvPr/>
            </p:nvSpPr>
            <p:spPr bwMode="auto">
              <a:xfrm>
                <a:off x="2794" y="142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330" name="Rectangle 344"/>
              <p:cNvSpPr>
                <a:spLocks noChangeArrowheads="1"/>
              </p:cNvSpPr>
              <p:nvPr/>
            </p:nvSpPr>
            <p:spPr bwMode="auto">
              <a:xfrm>
                <a:off x="2824" y="142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331" name="Rectangle 345"/>
              <p:cNvSpPr>
                <a:spLocks noChangeArrowheads="1"/>
              </p:cNvSpPr>
              <p:nvPr/>
            </p:nvSpPr>
            <p:spPr bwMode="auto">
              <a:xfrm>
                <a:off x="2855" y="1421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332" name="Rectangle 346"/>
              <p:cNvSpPr>
                <a:spLocks noChangeArrowheads="1"/>
              </p:cNvSpPr>
              <p:nvPr/>
            </p:nvSpPr>
            <p:spPr bwMode="auto">
              <a:xfrm>
                <a:off x="2885" y="1421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33" name="Rectangle 347"/>
              <p:cNvSpPr>
                <a:spLocks noChangeArrowheads="1"/>
              </p:cNvSpPr>
              <p:nvPr/>
            </p:nvSpPr>
            <p:spPr bwMode="auto">
              <a:xfrm>
                <a:off x="2772" y="1473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334" name="Rectangle 348"/>
              <p:cNvSpPr>
                <a:spLocks noChangeArrowheads="1"/>
              </p:cNvSpPr>
              <p:nvPr/>
            </p:nvSpPr>
            <p:spPr bwMode="auto">
              <a:xfrm>
                <a:off x="2802" y="147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335" name="Rectangle 349"/>
              <p:cNvSpPr>
                <a:spLocks noChangeArrowheads="1"/>
              </p:cNvSpPr>
              <p:nvPr/>
            </p:nvSpPr>
            <p:spPr bwMode="auto">
              <a:xfrm>
                <a:off x="2831" y="1473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336" name="Rectangle 350"/>
              <p:cNvSpPr>
                <a:spLocks noChangeArrowheads="1"/>
              </p:cNvSpPr>
              <p:nvPr/>
            </p:nvSpPr>
            <p:spPr bwMode="auto">
              <a:xfrm>
                <a:off x="2846" y="1473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337" name="Rectangle 351"/>
              <p:cNvSpPr>
                <a:spLocks noChangeArrowheads="1"/>
              </p:cNvSpPr>
              <p:nvPr/>
            </p:nvSpPr>
            <p:spPr bwMode="auto">
              <a:xfrm>
                <a:off x="3295" y="1512"/>
                <a:ext cx="70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M</a:t>
                </a:r>
                <a:endParaRPr lang="en-US" altLang="zh-CN"/>
              </a:p>
            </p:txBody>
          </p:sp>
          <p:sp>
            <p:nvSpPr>
              <p:cNvPr id="338" name="Rectangle 352"/>
              <p:cNvSpPr>
                <a:spLocks noChangeArrowheads="1"/>
              </p:cNvSpPr>
              <p:nvPr/>
            </p:nvSpPr>
            <p:spPr bwMode="auto">
              <a:xfrm>
                <a:off x="3339" y="1512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39" name="Rectangle 353"/>
              <p:cNvSpPr>
                <a:spLocks noChangeArrowheads="1"/>
              </p:cNvSpPr>
              <p:nvPr/>
            </p:nvSpPr>
            <p:spPr bwMode="auto">
              <a:xfrm>
                <a:off x="3304" y="156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340" name="Rectangle 354"/>
              <p:cNvSpPr>
                <a:spLocks noChangeArrowheads="1"/>
              </p:cNvSpPr>
              <p:nvPr/>
            </p:nvSpPr>
            <p:spPr bwMode="auto">
              <a:xfrm>
                <a:off x="3334" y="1567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41" name="Rectangle 355"/>
              <p:cNvSpPr>
                <a:spLocks noChangeArrowheads="1"/>
              </p:cNvSpPr>
              <p:nvPr/>
            </p:nvSpPr>
            <p:spPr bwMode="auto">
              <a:xfrm>
                <a:off x="3304" y="1621"/>
                <a:ext cx="50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x</a:t>
                </a:r>
                <a:endParaRPr lang="en-US" altLang="zh-CN"/>
              </a:p>
            </p:txBody>
          </p:sp>
          <p:sp>
            <p:nvSpPr>
              <p:cNvPr id="342" name="Rectangle 356"/>
              <p:cNvSpPr>
                <a:spLocks noChangeArrowheads="1"/>
              </p:cNvSpPr>
              <p:nvPr/>
            </p:nvSpPr>
            <p:spPr bwMode="auto">
              <a:xfrm>
                <a:off x="3289" y="144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1</a:t>
                </a:r>
                <a:endParaRPr lang="en-US" altLang="zh-CN"/>
              </a:p>
            </p:txBody>
          </p:sp>
          <p:sp>
            <p:nvSpPr>
              <p:cNvPr id="343" name="Line 357"/>
              <p:cNvSpPr>
                <a:spLocks noChangeShapeType="1"/>
              </p:cNvSpPr>
              <p:nvPr/>
            </p:nvSpPr>
            <p:spPr bwMode="auto">
              <a:xfrm>
                <a:off x="13" y="1327"/>
                <a:ext cx="157" cy="2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4" name="Freeform 358"/>
              <p:cNvSpPr>
                <a:spLocks/>
              </p:cNvSpPr>
              <p:nvPr/>
            </p:nvSpPr>
            <p:spPr bwMode="auto">
              <a:xfrm>
                <a:off x="887" y="1436"/>
                <a:ext cx="26" cy="28"/>
              </a:xfrm>
              <a:custGeom>
                <a:avLst/>
                <a:gdLst>
                  <a:gd name="T0" fmla="*/ 0 w 26"/>
                  <a:gd name="T1" fmla="*/ 0 h 28"/>
                  <a:gd name="T2" fmla="*/ 0 w 26"/>
                  <a:gd name="T3" fmla="*/ 28 h 28"/>
                  <a:gd name="T4" fmla="*/ 26 w 26"/>
                  <a:gd name="T5" fmla="*/ 15 h 28"/>
                  <a:gd name="T6" fmla="*/ 0 w 26"/>
                  <a:gd name="T7" fmla="*/ 0 h 2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6"/>
                  <a:gd name="T13" fmla="*/ 0 h 28"/>
                  <a:gd name="T14" fmla="*/ 26 w 26"/>
                  <a:gd name="T15" fmla="*/ 28 h 2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6" h="28">
                    <a:moveTo>
                      <a:pt x="0" y="0"/>
                    </a:moveTo>
                    <a:lnTo>
                      <a:pt x="0" y="28"/>
                    </a:lnTo>
                    <a:lnTo>
                      <a:pt x="26" y="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45" name="Line 359"/>
              <p:cNvSpPr>
                <a:spLocks noChangeShapeType="1"/>
              </p:cNvSpPr>
              <p:nvPr/>
            </p:nvSpPr>
            <p:spPr bwMode="auto">
              <a:xfrm flipH="1">
                <a:off x="1025" y="1449"/>
                <a:ext cx="183" cy="2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6" name="Line 360"/>
              <p:cNvSpPr>
                <a:spLocks noChangeShapeType="1"/>
              </p:cNvSpPr>
              <p:nvPr/>
            </p:nvSpPr>
            <p:spPr bwMode="auto">
              <a:xfrm flipH="1">
                <a:off x="796" y="1449"/>
                <a:ext cx="96" cy="2"/>
              </a:xfrm>
              <a:prstGeom prst="line">
                <a:avLst/>
              </a:prstGeom>
              <a:noFill/>
              <a:ln w="174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7" name="Freeform 361"/>
              <p:cNvSpPr>
                <a:spLocks/>
              </p:cNvSpPr>
              <p:nvPr/>
            </p:nvSpPr>
            <p:spPr bwMode="auto">
              <a:xfrm>
                <a:off x="1064" y="825"/>
                <a:ext cx="166" cy="266"/>
              </a:xfrm>
              <a:custGeom>
                <a:avLst/>
                <a:gdLst>
                  <a:gd name="T0" fmla="*/ 81 w 166"/>
                  <a:gd name="T1" fmla="*/ 264 h 266"/>
                  <a:gd name="T2" fmla="*/ 96 w 166"/>
                  <a:gd name="T3" fmla="*/ 264 h 266"/>
                  <a:gd name="T4" fmla="*/ 109 w 166"/>
                  <a:gd name="T5" fmla="*/ 257 h 266"/>
                  <a:gd name="T6" fmla="*/ 120 w 166"/>
                  <a:gd name="T7" fmla="*/ 251 h 266"/>
                  <a:gd name="T8" fmla="*/ 131 w 166"/>
                  <a:gd name="T9" fmla="*/ 240 h 266"/>
                  <a:gd name="T10" fmla="*/ 142 w 166"/>
                  <a:gd name="T11" fmla="*/ 227 h 266"/>
                  <a:gd name="T12" fmla="*/ 150 w 166"/>
                  <a:gd name="T13" fmla="*/ 211 h 266"/>
                  <a:gd name="T14" fmla="*/ 157 w 166"/>
                  <a:gd name="T15" fmla="*/ 194 h 266"/>
                  <a:gd name="T16" fmla="*/ 161 w 166"/>
                  <a:gd name="T17" fmla="*/ 174 h 266"/>
                  <a:gd name="T18" fmla="*/ 164 w 166"/>
                  <a:gd name="T19" fmla="*/ 155 h 266"/>
                  <a:gd name="T20" fmla="*/ 166 w 166"/>
                  <a:gd name="T21" fmla="*/ 133 h 266"/>
                  <a:gd name="T22" fmla="*/ 164 w 166"/>
                  <a:gd name="T23" fmla="*/ 111 h 266"/>
                  <a:gd name="T24" fmla="*/ 161 w 166"/>
                  <a:gd name="T25" fmla="*/ 89 h 266"/>
                  <a:gd name="T26" fmla="*/ 157 w 166"/>
                  <a:gd name="T27" fmla="*/ 72 h 266"/>
                  <a:gd name="T28" fmla="*/ 150 w 166"/>
                  <a:gd name="T29" fmla="*/ 54 h 266"/>
                  <a:gd name="T30" fmla="*/ 142 w 166"/>
                  <a:gd name="T31" fmla="*/ 39 h 266"/>
                  <a:gd name="T32" fmla="*/ 131 w 166"/>
                  <a:gd name="T33" fmla="*/ 26 h 266"/>
                  <a:gd name="T34" fmla="*/ 120 w 166"/>
                  <a:gd name="T35" fmla="*/ 15 h 266"/>
                  <a:gd name="T36" fmla="*/ 109 w 166"/>
                  <a:gd name="T37" fmla="*/ 6 h 266"/>
                  <a:gd name="T38" fmla="*/ 96 w 166"/>
                  <a:gd name="T39" fmla="*/ 2 h 266"/>
                  <a:gd name="T40" fmla="*/ 83 w 166"/>
                  <a:gd name="T41" fmla="*/ 0 h 266"/>
                  <a:gd name="T42" fmla="*/ 70 w 166"/>
                  <a:gd name="T43" fmla="*/ 2 h 266"/>
                  <a:gd name="T44" fmla="*/ 57 w 166"/>
                  <a:gd name="T45" fmla="*/ 6 h 266"/>
                  <a:gd name="T46" fmla="*/ 44 w 166"/>
                  <a:gd name="T47" fmla="*/ 15 h 266"/>
                  <a:gd name="T48" fmla="*/ 33 w 166"/>
                  <a:gd name="T49" fmla="*/ 26 h 266"/>
                  <a:gd name="T50" fmla="*/ 24 w 166"/>
                  <a:gd name="T51" fmla="*/ 39 h 266"/>
                  <a:gd name="T52" fmla="*/ 15 w 166"/>
                  <a:gd name="T53" fmla="*/ 54 h 266"/>
                  <a:gd name="T54" fmla="*/ 9 w 166"/>
                  <a:gd name="T55" fmla="*/ 72 h 266"/>
                  <a:gd name="T56" fmla="*/ 4 w 166"/>
                  <a:gd name="T57" fmla="*/ 89 h 266"/>
                  <a:gd name="T58" fmla="*/ 0 w 166"/>
                  <a:gd name="T59" fmla="*/ 111 h 266"/>
                  <a:gd name="T60" fmla="*/ 0 w 166"/>
                  <a:gd name="T61" fmla="*/ 133 h 266"/>
                  <a:gd name="T62" fmla="*/ 0 w 166"/>
                  <a:gd name="T63" fmla="*/ 155 h 266"/>
                  <a:gd name="T64" fmla="*/ 4 w 166"/>
                  <a:gd name="T65" fmla="*/ 174 h 266"/>
                  <a:gd name="T66" fmla="*/ 9 w 166"/>
                  <a:gd name="T67" fmla="*/ 194 h 266"/>
                  <a:gd name="T68" fmla="*/ 15 w 166"/>
                  <a:gd name="T69" fmla="*/ 211 h 266"/>
                  <a:gd name="T70" fmla="*/ 24 w 166"/>
                  <a:gd name="T71" fmla="*/ 227 h 266"/>
                  <a:gd name="T72" fmla="*/ 33 w 166"/>
                  <a:gd name="T73" fmla="*/ 240 h 266"/>
                  <a:gd name="T74" fmla="*/ 44 w 166"/>
                  <a:gd name="T75" fmla="*/ 251 h 266"/>
                  <a:gd name="T76" fmla="*/ 57 w 166"/>
                  <a:gd name="T77" fmla="*/ 257 h 266"/>
                  <a:gd name="T78" fmla="*/ 70 w 166"/>
                  <a:gd name="T79" fmla="*/ 264 h 266"/>
                  <a:gd name="T80" fmla="*/ 83 w 166"/>
                  <a:gd name="T81" fmla="*/ 266 h 266"/>
                  <a:gd name="T82" fmla="*/ 81 w 166"/>
                  <a:gd name="T83" fmla="*/ 264 h 26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166"/>
                  <a:gd name="T127" fmla="*/ 0 h 266"/>
                  <a:gd name="T128" fmla="*/ 166 w 166"/>
                  <a:gd name="T129" fmla="*/ 266 h 26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166" h="266">
                    <a:moveTo>
                      <a:pt x="81" y="264"/>
                    </a:moveTo>
                    <a:lnTo>
                      <a:pt x="96" y="264"/>
                    </a:lnTo>
                    <a:lnTo>
                      <a:pt x="109" y="257"/>
                    </a:lnTo>
                    <a:lnTo>
                      <a:pt x="120" y="251"/>
                    </a:lnTo>
                    <a:lnTo>
                      <a:pt x="131" y="240"/>
                    </a:lnTo>
                    <a:lnTo>
                      <a:pt x="142" y="227"/>
                    </a:lnTo>
                    <a:lnTo>
                      <a:pt x="150" y="211"/>
                    </a:lnTo>
                    <a:lnTo>
                      <a:pt x="157" y="194"/>
                    </a:lnTo>
                    <a:lnTo>
                      <a:pt x="161" y="174"/>
                    </a:lnTo>
                    <a:lnTo>
                      <a:pt x="164" y="155"/>
                    </a:lnTo>
                    <a:lnTo>
                      <a:pt x="166" y="133"/>
                    </a:lnTo>
                    <a:lnTo>
                      <a:pt x="164" y="111"/>
                    </a:lnTo>
                    <a:lnTo>
                      <a:pt x="161" y="89"/>
                    </a:lnTo>
                    <a:lnTo>
                      <a:pt x="157" y="72"/>
                    </a:lnTo>
                    <a:lnTo>
                      <a:pt x="150" y="54"/>
                    </a:lnTo>
                    <a:lnTo>
                      <a:pt x="142" y="39"/>
                    </a:lnTo>
                    <a:lnTo>
                      <a:pt x="131" y="26"/>
                    </a:lnTo>
                    <a:lnTo>
                      <a:pt x="120" y="15"/>
                    </a:lnTo>
                    <a:lnTo>
                      <a:pt x="109" y="6"/>
                    </a:lnTo>
                    <a:lnTo>
                      <a:pt x="96" y="2"/>
                    </a:lnTo>
                    <a:lnTo>
                      <a:pt x="83" y="0"/>
                    </a:lnTo>
                    <a:lnTo>
                      <a:pt x="70" y="2"/>
                    </a:lnTo>
                    <a:lnTo>
                      <a:pt x="57" y="6"/>
                    </a:lnTo>
                    <a:lnTo>
                      <a:pt x="44" y="15"/>
                    </a:lnTo>
                    <a:lnTo>
                      <a:pt x="33" y="26"/>
                    </a:lnTo>
                    <a:lnTo>
                      <a:pt x="24" y="39"/>
                    </a:lnTo>
                    <a:lnTo>
                      <a:pt x="15" y="54"/>
                    </a:lnTo>
                    <a:lnTo>
                      <a:pt x="9" y="72"/>
                    </a:lnTo>
                    <a:lnTo>
                      <a:pt x="4" y="89"/>
                    </a:lnTo>
                    <a:lnTo>
                      <a:pt x="0" y="111"/>
                    </a:lnTo>
                    <a:lnTo>
                      <a:pt x="0" y="133"/>
                    </a:lnTo>
                    <a:lnTo>
                      <a:pt x="0" y="155"/>
                    </a:lnTo>
                    <a:lnTo>
                      <a:pt x="4" y="174"/>
                    </a:lnTo>
                    <a:lnTo>
                      <a:pt x="9" y="194"/>
                    </a:lnTo>
                    <a:lnTo>
                      <a:pt x="15" y="211"/>
                    </a:lnTo>
                    <a:lnTo>
                      <a:pt x="24" y="227"/>
                    </a:lnTo>
                    <a:lnTo>
                      <a:pt x="33" y="240"/>
                    </a:lnTo>
                    <a:lnTo>
                      <a:pt x="44" y="251"/>
                    </a:lnTo>
                    <a:lnTo>
                      <a:pt x="57" y="257"/>
                    </a:lnTo>
                    <a:lnTo>
                      <a:pt x="70" y="264"/>
                    </a:lnTo>
                    <a:lnTo>
                      <a:pt x="83" y="266"/>
                    </a:lnTo>
                    <a:lnTo>
                      <a:pt x="81" y="26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48" name="Freeform 362"/>
              <p:cNvSpPr>
                <a:spLocks/>
              </p:cNvSpPr>
              <p:nvPr/>
            </p:nvSpPr>
            <p:spPr bwMode="auto">
              <a:xfrm>
                <a:off x="1064" y="825"/>
                <a:ext cx="166" cy="266"/>
              </a:xfrm>
              <a:custGeom>
                <a:avLst/>
                <a:gdLst>
                  <a:gd name="T0" fmla="*/ 81 w 166"/>
                  <a:gd name="T1" fmla="*/ 264 h 266"/>
                  <a:gd name="T2" fmla="*/ 96 w 166"/>
                  <a:gd name="T3" fmla="*/ 264 h 266"/>
                  <a:gd name="T4" fmla="*/ 109 w 166"/>
                  <a:gd name="T5" fmla="*/ 257 h 266"/>
                  <a:gd name="T6" fmla="*/ 120 w 166"/>
                  <a:gd name="T7" fmla="*/ 251 h 266"/>
                  <a:gd name="T8" fmla="*/ 131 w 166"/>
                  <a:gd name="T9" fmla="*/ 240 h 266"/>
                  <a:gd name="T10" fmla="*/ 142 w 166"/>
                  <a:gd name="T11" fmla="*/ 227 h 266"/>
                  <a:gd name="T12" fmla="*/ 150 w 166"/>
                  <a:gd name="T13" fmla="*/ 211 h 266"/>
                  <a:gd name="T14" fmla="*/ 157 w 166"/>
                  <a:gd name="T15" fmla="*/ 194 h 266"/>
                  <a:gd name="T16" fmla="*/ 161 w 166"/>
                  <a:gd name="T17" fmla="*/ 174 h 266"/>
                  <a:gd name="T18" fmla="*/ 164 w 166"/>
                  <a:gd name="T19" fmla="*/ 155 h 266"/>
                  <a:gd name="T20" fmla="*/ 166 w 166"/>
                  <a:gd name="T21" fmla="*/ 133 h 266"/>
                  <a:gd name="T22" fmla="*/ 164 w 166"/>
                  <a:gd name="T23" fmla="*/ 111 h 266"/>
                  <a:gd name="T24" fmla="*/ 161 w 166"/>
                  <a:gd name="T25" fmla="*/ 89 h 266"/>
                  <a:gd name="T26" fmla="*/ 157 w 166"/>
                  <a:gd name="T27" fmla="*/ 72 h 266"/>
                  <a:gd name="T28" fmla="*/ 150 w 166"/>
                  <a:gd name="T29" fmla="*/ 54 h 266"/>
                  <a:gd name="T30" fmla="*/ 142 w 166"/>
                  <a:gd name="T31" fmla="*/ 39 h 266"/>
                  <a:gd name="T32" fmla="*/ 131 w 166"/>
                  <a:gd name="T33" fmla="*/ 26 h 266"/>
                  <a:gd name="T34" fmla="*/ 120 w 166"/>
                  <a:gd name="T35" fmla="*/ 15 h 266"/>
                  <a:gd name="T36" fmla="*/ 109 w 166"/>
                  <a:gd name="T37" fmla="*/ 6 h 266"/>
                  <a:gd name="T38" fmla="*/ 96 w 166"/>
                  <a:gd name="T39" fmla="*/ 2 h 266"/>
                  <a:gd name="T40" fmla="*/ 83 w 166"/>
                  <a:gd name="T41" fmla="*/ 0 h 266"/>
                  <a:gd name="T42" fmla="*/ 70 w 166"/>
                  <a:gd name="T43" fmla="*/ 2 h 266"/>
                  <a:gd name="T44" fmla="*/ 57 w 166"/>
                  <a:gd name="T45" fmla="*/ 6 h 266"/>
                  <a:gd name="T46" fmla="*/ 44 w 166"/>
                  <a:gd name="T47" fmla="*/ 15 h 266"/>
                  <a:gd name="T48" fmla="*/ 33 w 166"/>
                  <a:gd name="T49" fmla="*/ 26 h 266"/>
                  <a:gd name="T50" fmla="*/ 24 w 166"/>
                  <a:gd name="T51" fmla="*/ 39 h 266"/>
                  <a:gd name="T52" fmla="*/ 15 w 166"/>
                  <a:gd name="T53" fmla="*/ 54 h 266"/>
                  <a:gd name="T54" fmla="*/ 9 w 166"/>
                  <a:gd name="T55" fmla="*/ 72 h 266"/>
                  <a:gd name="T56" fmla="*/ 4 w 166"/>
                  <a:gd name="T57" fmla="*/ 89 h 266"/>
                  <a:gd name="T58" fmla="*/ 0 w 166"/>
                  <a:gd name="T59" fmla="*/ 111 h 266"/>
                  <a:gd name="T60" fmla="*/ 0 w 166"/>
                  <a:gd name="T61" fmla="*/ 133 h 266"/>
                  <a:gd name="T62" fmla="*/ 0 w 166"/>
                  <a:gd name="T63" fmla="*/ 155 h 266"/>
                  <a:gd name="T64" fmla="*/ 4 w 166"/>
                  <a:gd name="T65" fmla="*/ 174 h 266"/>
                  <a:gd name="T66" fmla="*/ 9 w 166"/>
                  <a:gd name="T67" fmla="*/ 194 h 266"/>
                  <a:gd name="T68" fmla="*/ 15 w 166"/>
                  <a:gd name="T69" fmla="*/ 211 h 266"/>
                  <a:gd name="T70" fmla="*/ 24 w 166"/>
                  <a:gd name="T71" fmla="*/ 227 h 266"/>
                  <a:gd name="T72" fmla="*/ 33 w 166"/>
                  <a:gd name="T73" fmla="*/ 240 h 266"/>
                  <a:gd name="T74" fmla="*/ 44 w 166"/>
                  <a:gd name="T75" fmla="*/ 251 h 266"/>
                  <a:gd name="T76" fmla="*/ 57 w 166"/>
                  <a:gd name="T77" fmla="*/ 257 h 266"/>
                  <a:gd name="T78" fmla="*/ 70 w 166"/>
                  <a:gd name="T79" fmla="*/ 264 h 266"/>
                  <a:gd name="T80" fmla="*/ 83 w 166"/>
                  <a:gd name="T81" fmla="*/ 266 h 26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166"/>
                  <a:gd name="T124" fmla="*/ 0 h 266"/>
                  <a:gd name="T125" fmla="*/ 166 w 166"/>
                  <a:gd name="T126" fmla="*/ 266 h 26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166" h="266">
                    <a:moveTo>
                      <a:pt x="81" y="264"/>
                    </a:moveTo>
                    <a:lnTo>
                      <a:pt x="96" y="264"/>
                    </a:lnTo>
                    <a:lnTo>
                      <a:pt x="109" y="257"/>
                    </a:lnTo>
                    <a:lnTo>
                      <a:pt x="120" y="251"/>
                    </a:lnTo>
                    <a:lnTo>
                      <a:pt x="131" y="240"/>
                    </a:lnTo>
                    <a:lnTo>
                      <a:pt x="142" y="227"/>
                    </a:lnTo>
                    <a:lnTo>
                      <a:pt x="150" y="211"/>
                    </a:lnTo>
                    <a:lnTo>
                      <a:pt x="157" y="194"/>
                    </a:lnTo>
                    <a:lnTo>
                      <a:pt x="161" y="174"/>
                    </a:lnTo>
                    <a:lnTo>
                      <a:pt x="164" y="155"/>
                    </a:lnTo>
                    <a:lnTo>
                      <a:pt x="166" y="133"/>
                    </a:lnTo>
                    <a:lnTo>
                      <a:pt x="164" y="111"/>
                    </a:lnTo>
                    <a:lnTo>
                      <a:pt x="161" y="89"/>
                    </a:lnTo>
                    <a:lnTo>
                      <a:pt x="157" y="72"/>
                    </a:lnTo>
                    <a:lnTo>
                      <a:pt x="150" y="54"/>
                    </a:lnTo>
                    <a:lnTo>
                      <a:pt x="142" y="39"/>
                    </a:lnTo>
                    <a:lnTo>
                      <a:pt x="131" y="26"/>
                    </a:lnTo>
                    <a:lnTo>
                      <a:pt x="120" y="15"/>
                    </a:lnTo>
                    <a:lnTo>
                      <a:pt x="109" y="6"/>
                    </a:lnTo>
                    <a:lnTo>
                      <a:pt x="96" y="2"/>
                    </a:lnTo>
                    <a:lnTo>
                      <a:pt x="83" y="0"/>
                    </a:lnTo>
                    <a:lnTo>
                      <a:pt x="70" y="2"/>
                    </a:lnTo>
                    <a:lnTo>
                      <a:pt x="57" y="6"/>
                    </a:lnTo>
                    <a:lnTo>
                      <a:pt x="44" y="15"/>
                    </a:lnTo>
                    <a:lnTo>
                      <a:pt x="33" y="26"/>
                    </a:lnTo>
                    <a:lnTo>
                      <a:pt x="24" y="39"/>
                    </a:lnTo>
                    <a:lnTo>
                      <a:pt x="15" y="54"/>
                    </a:lnTo>
                    <a:lnTo>
                      <a:pt x="9" y="72"/>
                    </a:lnTo>
                    <a:lnTo>
                      <a:pt x="4" y="89"/>
                    </a:lnTo>
                    <a:lnTo>
                      <a:pt x="0" y="111"/>
                    </a:lnTo>
                    <a:lnTo>
                      <a:pt x="0" y="133"/>
                    </a:lnTo>
                    <a:lnTo>
                      <a:pt x="0" y="155"/>
                    </a:lnTo>
                    <a:lnTo>
                      <a:pt x="4" y="174"/>
                    </a:lnTo>
                    <a:lnTo>
                      <a:pt x="9" y="194"/>
                    </a:lnTo>
                    <a:lnTo>
                      <a:pt x="15" y="211"/>
                    </a:lnTo>
                    <a:lnTo>
                      <a:pt x="24" y="227"/>
                    </a:lnTo>
                    <a:lnTo>
                      <a:pt x="33" y="240"/>
                    </a:lnTo>
                    <a:lnTo>
                      <a:pt x="44" y="251"/>
                    </a:lnTo>
                    <a:lnTo>
                      <a:pt x="57" y="257"/>
                    </a:lnTo>
                    <a:lnTo>
                      <a:pt x="70" y="264"/>
                    </a:lnTo>
                    <a:lnTo>
                      <a:pt x="83" y="266"/>
                    </a:lnTo>
                  </a:path>
                </a:pathLst>
              </a:cu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49" name="Rectangle 363"/>
              <p:cNvSpPr>
                <a:spLocks noChangeArrowheads="1"/>
              </p:cNvSpPr>
              <p:nvPr/>
            </p:nvSpPr>
            <p:spPr bwMode="auto">
              <a:xfrm>
                <a:off x="1385" y="1977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350" name="Rectangle 364"/>
              <p:cNvSpPr>
                <a:spLocks noChangeArrowheads="1"/>
              </p:cNvSpPr>
              <p:nvPr/>
            </p:nvSpPr>
            <p:spPr bwMode="auto">
              <a:xfrm>
                <a:off x="1422" y="1977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L</a:t>
                </a:r>
                <a:endParaRPr lang="en-US" altLang="zh-CN"/>
              </a:p>
            </p:txBody>
          </p:sp>
          <p:sp>
            <p:nvSpPr>
              <p:cNvPr id="351" name="Rectangle 365"/>
              <p:cNvSpPr>
                <a:spLocks noChangeArrowheads="1"/>
              </p:cNvSpPr>
              <p:nvPr/>
            </p:nvSpPr>
            <p:spPr bwMode="auto">
              <a:xfrm>
                <a:off x="1450" y="1977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U</a:t>
                </a:r>
                <a:endParaRPr lang="en-US" altLang="zh-CN"/>
              </a:p>
            </p:txBody>
          </p:sp>
          <p:sp>
            <p:nvSpPr>
              <p:cNvPr id="352" name="Rectangle 366"/>
              <p:cNvSpPr>
                <a:spLocks noChangeArrowheads="1"/>
              </p:cNvSpPr>
              <p:nvPr/>
            </p:nvSpPr>
            <p:spPr bwMode="auto">
              <a:xfrm>
                <a:off x="1489" y="1977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53" name="Rectangle 367"/>
              <p:cNvSpPr>
                <a:spLocks noChangeArrowheads="1"/>
              </p:cNvSpPr>
              <p:nvPr/>
            </p:nvSpPr>
            <p:spPr bwMode="auto">
              <a:xfrm>
                <a:off x="1350" y="2040"/>
                <a:ext cx="5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c</a:t>
                </a:r>
                <a:endParaRPr lang="en-US" altLang="zh-CN"/>
              </a:p>
            </p:txBody>
          </p:sp>
          <p:sp>
            <p:nvSpPr>
              <p:cNvPr id="354" name="Rectangle 368"/>
              <p:cNvSpPr>
                <a:spLocks noChangeArrowheads="1"/>
              </p:cNvSpPr>
              <p:nvPr/>
            </p:nvSpPr>
            <p:spPr bwMode="auto">
              <a:xfrm>
                <a:off x="1376" y="204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o</a:t>
                </a:r>
                <a:endParaRPr lang="en-US" altLang="zh-CN"/>
              </a:p>
            </p:txBody>
          </p:sp>
          <p:sp>
            <p:nvSpPr>
              <p:cNvPr id="355" name="Rectangle 369"/>
              <p:cNvSpPr>
                <a:spLocks noChangeArrowheads="1"/>
              </p:cNvSpPr>
              <p:nvPr/>
            </p:nvSpPr>
            <p:spPr bwMode="auto">
              <a:xfrm>
                <a:off x="1406" y="204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n</a:t>
                </a:r>
                <a:endParaRPr lang="en-US" altLang="zh-CN"/>
              </a:p>
            </p:txBody>
          </p:sp>
          <p:sp>
            <p:nvSpPr>
              <p:cNvPr id="356" name="Rectangle 370"/>
              <p:cNvSpPr>
                <a:spLocks noChangeArrowheads="1"/>
              </p:cNvSpPr>
              <p:nvPr/>
            </p:nvSpPr>
            <p:spPr bwMode="auto">
              <a:xfrm>
                <a:off x="1437" y="2040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357" name="Rectangle 371"/>
              <p:cNvSpPr>
                <a:spLocks noChangeArrowheads="1"/>
              </p:cNvSpPr>
              <p:nvPr/>
            </p:nvSpPr>
            <p:spPr bwMode="auto">
              <a:xfrm>
                <a:off x="1450" y="2040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358" name="Rectangle 372"/>
              <p:cNvSpPr>
                <a:spLocks noChangeArrowheads="1"/>
              </p:cNvSpPr>
              <p:nvPr/>
            </p:nvSpPr>
            <p:spPr bwMode="auto">
              <a:xfrm>
                <a:off x="1470" y="204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o</a:t>
                </a:r>
                <a:endParaRPr lang="en-US" altLang="zh-CN"/>
              </a:p>
            </p:txBody>
          </p:sp>
          <p:sp>
            <p:nvSpPr>
              <p:cNvPr id="359" name="Rectangle 373"/>
              <p:cNvSpPr>
                <a:spLocks noChangeArrowheads="1"/>
              </p:cNvSpPr>
              <p:nvPr/>
            </p:nvSpPr>
            <p:spPr bwMode="auto">
              <a:xfrm>
                <a:off x="1498" y="2040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l</a:t>
                </a:r>
                <a:endParaRPr lang="en-US" altLang="zh-CN"/>
              </a:p>
            </p:txBody>
          </p:sp>
          <p:sp>
            <p:nvSpPr>
              <p:cNvPr id="360" name="Freeform 374"/>
              <p:cNvSpPr>
                <a:spLocks/>
              </p:cNvSpPr>
              <p:nvPr/>
            </p:nvSpPr>
            <p:spPr bwMode="auto">
              <a:xfrm>
                <a:off x="1304" y="2025"/>
                <a:ext cx="26" cy="28"/>
              </a:xfrm>
              <a:custGeom>
                <a:avLst/>
                <a:gdLst>
                  <a:gd name="T0" fmla="*/ 0 w 26"/>
                  <a:gd name="T1" fmla="*/ 0 h 28"/>
                  <a:gd name="T2" fmla="*/ 0 w 26"/>
                  <a:gd name="T3" fmla="*/ 28 h 28"/>
                  <a:gd name="T4" fmla="*/ 26 w 26"/>
                  <a:gd name="T5" fmla="*/ 13 h 28"/>
                  <a:gd name="T6" fmla="*/ 0 w 26"/>
                  <a:gd name="T7" fmla="*/ 0 h 2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6"/>
                  <a:gd name="T13" fmla="*/ 0 h 28"/>
                  <a:gd name="T14" fmla="*/ 26 w 26"/>
                  <a:gd name="T15" fmla="*/ 28 h 2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6" h="28">
                    <a:moveTo>
                      <a:pt x="0" y="0"/>
                    </a:moveTo>
                    <a:lnTo>
                      <a:pt x="0" y="28"/>
                    </a:lnTo>
                    <a:lnTo>
                      <a:pt x="26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61" name="Freeform 375"/>
              <p:cNvSpPr>
                <a:spLocks/>
              </p:cNvSpPr>
              <p:nvPr/>
            </p:nvSpPr>
            <p:spPr bwMode="auto">
              <a:xfrm>
                <a:off x="0" y="1396"/>
                <a:ext cx="28" cy="27"/>
              </a:xfrm>
              <a:custGeom>
                <a:avLst/>
                <a:gdLst>
                  <a:gd name="T0" fmla="*/ 13 w 28"/>
                  <a:gd name="T1" fmla="*/ 27 h 27"/>
                  <a:gd name="T2" fmla="*/ 17 w 28"/>
                  <a:gd name="T3" fmla="*/ 27 h 27"/>
                  <a:gd name="T4" fmla="*/ 19 w 28"/>
                  <a:gd name="T5" fmla="*/ 24 h 27"/>
                  <a:gd name="T6" fmla="*/ 21 w 28"/>
                  <a:gd name="T7" fmla="*/ 24 h 27"/>
                  <a:gd name="T8" fmla="*/ 24 w 28"/>
                  <a:gd name="T9" fmla="*/ 22 h 27"/>
                  <a:gd name="T10" fmla="*/ 24 w 28"/>
                  <a:gd name="T11" fmla="*/ 20 h 27"/>
                  <a:gd name="T12" fmla="*/ 26 w 28"/>
                  <a:gd name="T13" fmla="*/ 20 h 27"/>
                  <a:gd name="T14" fmla="*/ 26 w 28"/>
                  <a:gd name="T15" fmla="*/ 18 h 27"/>
                  <a:gd name="T16" fmla="*/ 28 w 28"/>
                  <a:gd name="T17" fmla="*/ 16 h 27"/>
                  <a:gd name="T18" fmla="*/ 28 w 28"/>
                  <a:gd name="T19" fmla="*/ 13 h 27"/>
                  <a:gd name="T20" fmla="*/ 28 w 28"/>
                  <a:gd name="T21" fmla="*/ 11 h 27"/>
                  <a:gd name="T22" fmla="*/ 26 w 28"/>
                  <a:gd name="T23" fmla="*/ 9 h 27"/>
                  <a:gd name="T24" fmla="*/ 26 w 28"/>
                  <a:gd name="T25" fmla="*/ 7 h 27"/>
                  <a:gd name="T26" fmla="*/ 24 w 28"/>
                  <a:gd name="T27" fmla="*/ 5 h 27"/>
                  <a:gd name="T28" fmla="*/ 24 w 28"/>
                  <a:gd name="T29" fmla="*/ 3 h 27"/>
                  <a:gd name="T30" fmla="*/ 21 w 28"/>
                  <a:gd name="T31" fmla="*/ 3 h 27"/>
                  <a:gd name="T32" fmla="*/ 19 w 28"/>
                  <a:gd name="T33" fmla="*/ 0 h 27"/>
                  <a:gd name="T34" fmla="*/ 17 w 28"/>
                  <a:gd name="T35" fmla="*/ 0 h 27"/>
                  <a:gd name="T36" fmla="*/ 15 w 28"/>
                  <a:gd name="T37" fmla="*/ 0 h 27"/>
                  <a:gd name="T38" fmla="*/ 13 w 28"/>
                  <a:gd name="T39" fmla="*/ 0 h 27"/>
                  <a:gd name="T40" fmla="*/ 10 w 28"/>
                  <a:gd name="T41" fmla="*/ 0 h 27"/>
                  <a:gd name="T42" fmla="*/ 8 w 28"/>
                  <a:gd name="T43" fmla="*/ 0 h 27"/>
                  <a:gd name="T44" fmla="*/ 6 w 28"/>
                  <a:gd name="T45" fmla="*/ 3 h 27"/>
                  <a:gd name="T46" fmla="*/ 4 w 28"/>
                  <a:gd name="T47" fmla="*/ 3 h 27"/>
                  <a:gd name="T48" fmla="*/ 4 w 28"/>
                  <a:gd name="T49" fmla="*/ 5 h 27"/>
                  <a:gd name="T50" fmla="*/ 2 w 28"/>
                  <a:gd name="T51" fmla="*/ 7 h 27"/>
                  <a:gd name="T52" fmla="*/ 2 w 28"/>
                  <a:gd name="T53" fmla="*/ 9 h 27"/>
                  <a:gd name="T54" fmla="*/ 0 w 28"/>
                  <a:gd name="T55" fmla="*/ 11 h 27"/>
                  <a:gd name="T56" fmla="*/ 0 w 28"/>
                  <a:gd name="T57" fmla="*/ 13 h 27"/>
                  <a:gd name="T58" fmla="*/ 0 w 28"/>
                  <a:gd name="T59" fmla="*/ 16 h 27"/>
                  <a:gd name="T60" fmla="*/ 2 w 28"/>
                  <a:gd name="T61" fmla="*/ 18 h 27"/>
                  <a:gd name="T62" fmla="*/ 2 w 28"/>
                  <a:gd name="T63" fmla="*/ 20 h 27"/>
                  <a:gd name="T64" fmla="*/ 4 w 28"/>
                  <a:gd name="T65" fmla="*/ 20 h 27"/>
                  <a:gd name="T66" fmla="*/ 4 w 28"/>
                  <a:gd name="T67" fmla="*/ 22 h 27"/>
                  <a:gd name="T68" fmla="*/ 6 w 28"/>
                  <a:gd name="T69" fmla="*/ 24 h 27"/>
                  <a:gd name="T70" fmla="*/ 8 w 28"/>
                  <a:gd name="T71" fmla="*/ 24 h 27"/>
                  <a:gd name="T72" fmla="*/ 10 w 28"/>
                  <a:gd name="T73" fmla="*/ 27 h 27"/>
                  <a:gd name="T74" fmla="*/ 13 w 28"/>
                  <a:gd name="T75" fmla="*/ 27 h 27"/>
                  <a:gd name="T76" fmla="*/ 15 w 28"/>
                  <a:gd name="T77" fmla="*/ 27 h 27"/>
                  <a:gd name="T78" fmla="*/ 13 w 28"/>
                  <a:gd name="T79" fmla="*/ 27 h 27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w 28"/>
                  <a:gd name="T121" fmla="*/ 0 h 27"/>
                  <a:gd name="T122" fmla="*/ 28 w 28"/>
                  <a:gd name="T123" fmla="*/ 27 h 27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T120" t="T121" r="T122" b="T123"/>
                <a:pathLst>
                  <a:path w="28" h="27">
                    <a:moveTo>
                      <a:pt x="13" y="27"/>
                    </a:moveTo>
                    <a:lnTo>
                      <a:pt x="17" y="27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2"/>
                    </a:lnTo>
                    <a:lnTo>
                      <a:pt x="24" y="20"/>
                    </a:lnTo>
                    <a:lnTo>
                      <a:pt x="26" y="20"/>
                    </a:lnTo>
                    <a:lnTo>
                      <a:pt x="26" y="18"/>
                    </a:lnTo>
                    <a:lnTo>
                      <a:pt x="28" y="16"/>
                    </a:lnTo>
                    <a:lnTo>
                      <a:pt x="28" y="13"/>
                    </a:lnTo>
                    <a:lnTo>
                      <a:pt x="28" y="11"/>
                    </a:lnTo>
                    <a:lnTo>
                      <a:pt x="26" y="9"/>
                    </a:lnTo>
                    <a:lnTo>
                      <a:pt x="26" y="7"/>
                    </a:lnTo>
                    <a:lnTo>
                      <a:pt x="24" y="5"/>
                    </a:lnTo>
                    <a:lnTo>
                      <a:pt x="24" y="3"/>
                    </a:lnTo>
                    <a:lnTo>
                      <a:pt x="21" y="3"/>
                    </a:lnTo>
                    <a:lnTo>
                      <a:pt x="19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6" y="3"/>
                    </a:lnTo>
                    <a:lnTo>
                      <a:pt x="4" y="3"/>
                    </a:lnTo>
                    <a:lnTo>
                      <a:pt x="4" y="5"/>
                    </a:lnTo>
                    <a:lnTo>
                      <a:pt x="2" y="7"/>
                    </a:lnTo>
                    <a:lnTo>
                      <a:pt x="2" y="9"/>
                    </a:lnTo>
                    <a:lnTo>
                      <a:pt x="0" y="11"/>
                    </a:lnTo>
                    <a:lnTo>
                      <a:pt x="0" y="13"/>
                    </a:lnTo>
                    <a:lnTo>
                      <a:pt x="0" y="16"/>
                    </a:lnTo>
                    <a:lnTo>
                      <a:pt x="2" y="18"/>
                    </a:lnTo>
                    <a:lnTo>
                      <a:pt x="2" y="20"/>
                    </a:lnTo>
                    <a:lnTo>
                      <a:pt x="4" y="20"/>
                    </a:lnTo>
                    <a:lnTo>
                      <a:pt x="4" y="22"/>
                    </a:lnTo>
                    <a:lnTo>
                      <a:pt x="6" y="24"/>
                    </a:lnTo>
                    <a:lnTo>
                      <a:pt x="8" y="24"/>
                    </a:lnTo>
                    <a:lnTo>
                      <a:pt x="10" y="27"/>
                    </a:lnTo>
                    <a:lnTo>
                      <a:pt x="13" y="27"/>
                    </a:lnTo>
                    <a:lnTo>
                      <a:pt x="15" y="27"/>
                    </a:lnTo>
                    <a:lnTo>
                      <a:pt x="13" y="27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62" name="Freeform 376"/>
              <p:cNvSpPr>
                <a:spLocks/>
              </p:cNvSpPr>
              <p:nvPr/>
            </p:nvSpPr>
            <p:spPr bwMode="auto">
              <a:xfrm>
                <a:off x="0" y="1154"/>
                <a:ext cx="28" cy="26"/>
              </a:xfrm>
              <a:custGeom>
                <a:avLst/>
                <a:gdLst>
                  <a:gd name="T0" fmla="*/ 13 w 28"/>
                  <a:gd name="T1" fmla="*/ 26 h 26"/>
                  <a:gd name="T2" fmla="*/ 17 w 28"/>
                  <a:gd name="T3" fmla="*/ 26 h 26"/>
                  <a:gd name="T4" fmla="*/ 19 w 28"/>
                  <a:gd name="T5" fmla="*/ 24 h 26"/>
                  <a:gd name="T6" fmla="*/ 21 w 28"/>
                  <a:gd name="T7" fmla="*/ 24 h 26"/>
                  <a:gd name="T8" fmla="*/ 24 w 28"/>
                  <a:gd name="T9" fmla="*/ 22 h 26"/>
                  <a:gd name="T10" fmla="*/ 24 w 28"/>
                  <a:gd name="T11" fmla="*/ 20 h 26"/>
                  <a:gd name="T12" fmla="*/ 26 w 28"/>
                  <a:gd name="T13" fmla="*/ 20 h 26"/>
                  <a:gd name="T14" fmla="*/ 26 w 28"/>
                  <a:gd name="T15" fmla="*/ 18 h 26"/>
                  <a:gd name="T16" fmla="*/ 28 w 28"/>
                  <a:gd name="T17" fmla="*/ 15 h 26"/>
                  <a:gd name="T18" fmla="*/ 28 w 28"/>
                  <a:gd name="T19" fmla="*/ 13 h 26"/>
                  <a:gd name="T20" fmla="*/ 28 w 28"/>
                  <a:gd name="T21" fmla="*/ 11 h 26"/>
                  <a:gd name="T22" fmla="*/ 26 w 28"/>
                  <a:gd name="T23" fmla="*/ 9 h 26"/>
                  <a:gd name="T24" fmla="*/ 26 w 28"/>
                  <a:gd name="T25" fmla="*/ 7 h 26"/>
                  <a:gd name="T26" fmla="*/ 24 w 28"/>
                  <a:gd name="T27" fmla="*/ 5 h 26"/>
                  <a:gd name="T28" fmla="*/ 24 w 28"/>
                  <a:gd name="T29" fmla="*/ 2 h 26"/>
                  <a:gd name="T30" fmla="*/ 21 w 28"/>
                  <a:gd name="T31" fmla="*/ 2 h 26"/>
                  <a:gd name="T32" fmla="*/ 19 w 28"/>
                  <a:gd name="T33" fmla="*/ 0 h 26"/>
                  <a:gd name="T34" fmla="*/ 17 w 28"/>
                  <a:gd name="T35" fmla="*/ 0 h 26"/>
                  <a:gd name="T36" fmla="*/ 15 w 28"/>
                  <a:gd name="T37" fmla="*/ 0 h 26"/>
                  <a:gd name="T38" fmla="*/ 13 w 28"/>
                  <a:gd name="T39" fmla="*/ 0 h 26"/>
                  <a:gd name="T40" fmla="*/ 10 w 28"/>
                  <a:gd name="T41" fmla="*/ 0 h 26"/>
                  <a:gd name="T42" fmla="*/ 8 w 28"/>
                  <a:gd name="T43" fmla="*/ 0 h 26"/>
                  <a:gd name="T44" fmla="*/ 6 w 28"/>
                  <a:gd name="T45" fmla="*/ 2 h 26"/>
                  <a:gd name="T46" fmla="*/ 4 w 28"/>
                  <a:gd name="T47" fmla="*/ 2 h 26"/>
                  <a:gd name="T48" fmla="*/ 4 w 28"/>
                  <a:gd name="T49" fmla="*/ 5 h 26"/>
                  <a:gd name="T50" fmla="*/ 2 w 28"/>
                  <a:gd name="T51" fmla="*/ 7 h 26"/>
                  <a:gd name="T52" fmla="*/ 2 w 28"/>
                  <a:gd name="T53" fmla="*/ 9 h 26"/>
                  <a:gd name="T54" fmla="*/ 0 w 28"/>
                  <a:gd name="T55" fmla="*/ 11 h 26"/>
                  <a:gd name="T56" fmla="*/ 0 w 28"/>
                  <a:gd name="T57" fmla="*/ 13 h 26"/>
                  <a:gd name="T58" fmla="*/ 0 w 28"/>
                  <a:gd name="T59" fmla="*/ 15 h 26"/>
                  <a:gd name="T60" fmla="*/ 2 w 28"/>
                  <a:gd name="T61" fmla="*/ 18 h 26"/>
                  <a:gd name="T62" fmla="*/ 2 w 28"/>
                  <a:gd name="T63" fmla="*/ 20 h 26"/>
                  <a:gd name="T64" fmla="*/ 4 w 28"/>
                  <a:gd name="T65" fmla="*/ 20 h 26"/>
                  <a:gd name="T66" fmla="*/ 4 w 28"/>
                  <a:gd name="T67" fmla="*/ 22 h 26"/>
                  <a:gd name="T68" fmla="*/ 6 w 28"/>
                  <a:gd name="T69" fmla="*/ 24 h 26"/>
                  <a:gd name="T70" fmla="*/ 8 w 28"/>
                  <a:gd name="T71" fmla="*/ 24 h 26"/>
                  <a:gd name="T72" fmla="*/ 10 w 28"/>
                  <a:gd name="T73" fmla="*/ 26 h 26"/>
                  <a:gd name="T74" fmla="*/ 13 w 28"/>
                  <a:gd name="T75" fmla="*/ 26 h 26"/>
                  <a:gd name="T76" fmla="*/ 15 w 28"/>
                  <a:gd name="T77" fmla="*/ 26 h 26"/>
                  <a:gd name="T78" fmla="*/ 13 w 28"/>
                  <a:gd name="T79" fmla="*/ 26 h 2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w 28"/>
                  <a:gd name="T121" fmla="*/ 0 h 26"/>
                  <a:gd name="T122" fmla="*/ 28 w 28"/>
                  <a:gd name="T123" fmla="*/ 26 h 26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T120" t="T121" r="T122" b="T123"/>
                <a:pathLst>
                  <a:path w="28" h="26">
                    <a:moveTo>
                      <a:pt x="13" y="26"/>
                    </a:moveTo>
                    <a:lnTo>
                      <a:pt x="17" y="26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2"/>
                    </a:lnTo>
                    <a:lnTo>
                      <a:pt x="24" y="20"/>
                    </a:lnTo>
                    <a:lnTo>
                      <a:pt x="26" y="20"/>
                    </a:lnTo>
                    <a:lnTo>
                      <a:pt x="26" y="18"/>
                    </a:lnTo>
                    <a:lnTo>
                      <a:pt x="28" y="15"/>
                    </a:lnTo>
                    <a:lnTo>
                      <a:pt x="28" y="13"/>
                    </a:lnTo>
                    <a:lnTo>
                      <a:pt x="28" y="11"/>
                    </a:lnTo>
                    <a:lnTo>
                      <a:pt x="26" y="9"/>
                    </a:lnTo>
                    <a:lnTo>
                      <a:pt x="26" y="7"/>
                    </a:lnTo>
                    <a:lnTo>
                      <a:pt x="24" y="5"/>
                    </a:lnTo>
                    <a:lnTo>
                      <a:pt x="24" y="2"/>
                    </a:lnTo>
                    <a:lnTo>
                      <a:pt x="21" y="2"/>
                    </a:lnTo>
                    <a:lnTo>
                      <a:pt x="19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4" y="2"/>
                    </a:lnTo>
                    <a:lnTo>
                      <a:pt x="4" y="5"/>
                    </a:lnTo>
                    <a:lnTo>
                      <a:pt x="2" y="7"/>
                    </a:lnTo>
                    <a:lnTo>
                      <a:pt x="2" y="9"/>
                    </a:lnTo>
                    <a:lnTo>
                      <a:pt x="0" y="11"/>
                    </a:lnTo>
                    <a:lnTo>
                      <a:pt x="0" y="13"/>
                    </a:lnTo>
                    <a:lnTo>
                      <a:pt x="0" y="15"/>
                    </a:lnTo>
                    <a:lnTo>
                      <a:pt x="2" y="18"/>
                    </a:lnTo>
                    <a:lnTo>
                      <a:pt x="2" y="20"/>
                    </a:lnTo>
                    <a:lnTo>
                      <a:pt x="4" y="20"/>
                    </a:lnTo>
                    <a:lnTo>
                      <a:pt x="4" y="22"/>
                    </a:lnTo>
                    <a:lnTo>
                      <a:pt x="6" y="24"/>
                    </a:lnTo>
                    <a:lnTo>
                      <a:pt x="8" y="24"/>
                    </a:lnTo>
                    <a:lnTo>
                      <a:pt x="10" y="26"/>
                    </a:lnTo>
                    <a:lnTo>
                      <a:pt x="13" y="26"/>
                    </a:lnTo>
                    <a:lnTo>
                      <a:pt x="15" y="26"/>
                    </a:lnTo>
                    <a:lnTo>
                      <a:pt x="13" y="2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63" name="Freeform 377"/>
              <p:cNvSpPr>
                <a:spLocks/>
              </p:cNvSpPr>
              <p:nvPr/>
            </p:nvSpPr>
            <p:spPr bwMode="auto">
              <a:xfrm>
                <a:off x="0" y="1316"/>
                <a:ext cx="28" cy="26"/>
              </a:xfrm>
              <a:custGeom>
                <a:avLst/>
                <a:gdLst>
                  <a:gd name="T0" fmla="*/ 13 w 28"/>
                  <a:gd name="T1" fmla="*/ 26 h 26"/>
                  <a:gd name="T2" fmla="*/ 17 w 28"/>
                  <a:gd name="T3" fmla="*/ 26 h 26"/>
                  <a:gd name="T4" fmla="*/ 19 w 28"/>
                  <a:gd name="T5" fmla="*/ 24 h 26"/>
                  <a:gd name="T6" fmla="*/ 21 w 28"/>
                  <a:gd name="T7" fmla="*/ 24 h 26"/>
                  <a:gd name="T8" fmla="*/ 24 w 28"/>
                  <a:gd name="T9" fmla="*/ 21 h 26"/>
                  <a:gd name="T10" fmla="*/ 24 w 28"/>
                  <a:gd name="T11" fmla="*/ 19 h 26"/>
                  <a:gd name="T12" fmla="*/ 26 w 28"/>
                  <a:gd name="T13" fmla="*/ 19 h 26"/>
                  <a:gd name="T14" fmla="*/ 26 w 28"/>
                  <a:gd name="T15" fmla="*/ 17 h 26"/>
                  <a:gd name="T16" fmla="*/ 28 w 28"/>
                  <a:gd name="T17" fmla="*/ 15 h 26"/>
                  <a:gd name="T18" fmla="*/ 28 w 28"/>
                  <a:gd name="T19" fmla="*/ 13 h 26"/>
                  <a:gd name="T20" fmla="*/ 28 w 28"/>
                  <a:gd name="T21" fmla="*/ 11 h 26"/>
                  <a:gd name="T22" fmla="*/ 26 w 28"/>
                  <a:gd name="T23" fmla="*/ 8 h 26"/>
                  <a:gd name="T24" fmla="*/ 26 w 28"/>
                  <a:gd name="T25" fmla="*/ 6 h 26"/>
                  <a:gd name="T26" fmla="*/ 24 w 28"/>
                  <a:gd name="T27" fmla="*/ 4 h 26"/>
                  <a:gd name="T28" fmla="*/ 24 w 28"/>
                  <a:gd name="T29" fmla="*/ 2 h 26"/>
                  <a:gd name="T30" fmla="*/ 21 w 28"/>
                  <a:gd name="T31" fmla="*/ 2 h 26"/>
                  <a:gd name="T32" fmla="*/ 19 w 28"/>
                  <a:gd name="T33" fmla="*/ 0 h 26"/>
                  <a:gd name="T34" fmla="*/ 17 w 28"/>
                  <a:gd name="T35" fmla="*/ 0 h 26"/>
                  <a:gd name="T36" fmla="*/ 15 w 28"/>
                  <a:gd name="T37" fmla="*/ 0 h 26"/>
                  <a:gd name="T38" fmla="*/ 13 w 28"/>
                  <a:gd name="T39" fmla="*/ 0 h 26"/>
                  <a:gd name="T40" fmla="*/ 10 w 28"/>
                  <a:gd name="T41" fmla="*/ 0 h 26"/>
                  <a:gd name="T42" fmla="*/ 8 w 28"/>
                  <a:gd name="T43" fmla="*/ 0 h 26"/>
                  <a:gd name="T44" fmla="*/ 6 w 28"/>
                  <a:gd name="T45" fmla="*/ 2 h 26"/>
                  <a:gd name="T46" fmla="*/ 4 w 28"/>
                  <a:gd name="T47" fmla="*/ 2 h 26"/>
                  <a:gd name="T48" fmla="*/ 4 w 28"/>
                  <a:gd name="T49" fmla="*/ 4 h 26"/>
                  <a:gd name="T50" fmla="*/ 2 w 28"/>
                  <a:gd name="T51" fmla="*/ 6 h 26"/>
                  <a:gd name="T52" fmla="*/ 2 w 28"/>
                  <a:gd name="T53" fmla="*/ 8 h 26"/>
                  <a:gd name="T54" fmla="*/ 0 w 28"/>
                  <a:gd name="T55" fmla="*/ 11 h 26"/>
                  <a:gd name="T56" fmla="*/ 0 w 28"/>
                  <a:gd name="T57" fmla="*/ 13 h 26"/>
                  <a:gd name="T58" fmla="*/ 0 w 28"/>
                  <a:gd name="T59" fmla="*/ 15 h 26"/>
                  <a:gd name="T60" fmla="*/ 2 w 28"/>
                  <a:gd name="T61" fmla="*/ 17 h 26"/>
                  <a:gd name="T62" fmla="*/ 2 w 28"/>
                  <a:gd name="T63" fmla="*/ 19 h 26"/>
                  <a:gd name="T64" fmla="*/ 4 w 28"/>
                  <a:gd name="T65" fmla="*/ 19 h 26"/>
                  <a:gd name="T66" fmla="*/ 4 w 28"/>
                  <a:gd name="T67" fmla="*/ 21 h 26"/>
                  <a:gd name="T68" fmla="*/ 6 w 28"/>
                  <a:gd name="T69" fmla="*/ 24 h 26"/>
                  <a:gd name="T70" fmla="*/ 8 w 28"/>
                  <a:gd name="T71" fmla="*/ 24 h 26"/>
                  <a:gd name="T72" fmla="*/ 10 w 28"/>
                  <a:gd name="T73" fmla="*/ 26 h 26"/>
                  <a:gd name="T74" fmla="*/ 13 w 28"/>
                  <a:gd name="T75" fmla="*/ 26 h 26"/>
                  <a:gd name="T76" fmla="*/ 15 w 28"/>
                  <a:gd name="T77" fmla="*/ 26 h 26"/>
                  <a:gd name="T78" fmla="*/ 13 w 28"/>
                  <a:gd name="T79" fmla="*/ 26 h 2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w 28"/>
                  <a:gd name="T121" fmla="*/ 0 h 26"/>
                  <a:gd name="T122" fmla="*/ 28 w 28"/>
                  <a:gd name="T123" fmla="*/ 26 h 26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T120" t="T121" r="T122" b="T123"/>
                <a:pathLst>
                  <a:path w="28" h="26">
                    <a:moveTo>
                      <a:pt x="13" y="26"/>
                    </a:moveTo>
                    <a:lnTo>
                      <a:pt x="17" y="26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1"/>
                    </a:lnTo>
                    <a:lnTo>
                      <a:pt x="24" y="19"/>
                    </a:lnTo>
                    <a:lnTo>
                      <a:pt x="26" y="19"/>
                    </a:lnTo>
                    <a:lnTo>
                      <a:pt x="26" y="17"/>
                    </a:lnTo>
                    <a:lnTo>
                      <a:pt x="28" y="15"/>
                    </a:lnTo>
                    <a:lnTo>
                      <a:pt x="28" y="13"/>
                    </a:lnTo>
                    <a:lnTo>
                      <a:pt x="28" y="11"/>
                    </a:lnTo>
                    <a:lnTo>
                      <a:pt x="26" y="8"/>
                    </a:lnTo>
                    <a:lnTo>
                      <a:pt x="26" y="6"/>
                    </a:lnTo>
                    <a:lnTo>
                      <a:pt x="24" y="4"/>
                    </a:lnTo>
                    <a:lnTo>
                      <a:pt x="24" y="2"/>
                    </a:lnTo>
                    <a:lnTo>
                      <a:pt x="21" y="2"/>
                    </a:lnTo>
                    <a:lnTo>
                      <a:pt x="19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4" y="2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2" y="8"/>
                    </a:lnTo>
                    <a:lnTo>
                      <a:pt x="0" y="11"/>
                    </a:lnTo>
                    <a:lnTo>
                      <a:pt x="0" y="13"/>
                    </a:lnTo>
                    <a:lnTo>
                      <a:pt x="0" y="15"/>
                    </a:lnTo>
                    <a:lnTo>
                      <a:pt x="2" y="17"/>
                    </a:lnTo>
                    <a:lnTo>
                      <a:pt x="2" y="19"/>
                    </a:lnTo>
                    <a:lnTo>
                      <a:pt x="4" y="19"/>
                    </a:lnTo>
                    <a:lnTo>
                      <a:pt x="4" y="21"/>
                    </a:lnTo>
                    <a:lnTo>
                      <a:pt x="6" y="24"/>
                    </a:lnTo>
                    <a:lnTo>
                      <a:pt x="8" y="24"/>
                    </a:lnTo>
                    <a:lnTo>
                      <a:pt x="10" y="26"/>
                    </a:lnTo>
                    <a:lnTo>
                      <a:pt x="13" y="26"/>
                    </a:lnTo>
                    <a:lnTo>
                      <a:pt x="15" y="26"/>
                    </a:lnTo>
                    <a:lnTo>
                      <a:pt x="13" y="2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64" name="Freeform 378"/>
              <p:cNvSpPr>
                <a:spLocks/>
              </p:cNvSpPr>
              <p:nvPr/>
            </p:nvSpPr>
            <p:spPr bwMode="auto">
              <a:xfrm>
                <a:off x="1073" y="1438"/>
                <a:ext cx="26" cy="26"/>
              </a:xfrm>
              <a:custGeom>
                <a:avLst/>
                <a:gdLst>
                  <a:gd name="T0" fmla="*/ 13 w 26"/>
                  <a:gd name="T1" fmla="*/ 24 h 26"/>
                  <a:gd name="T2" fmla="*/ 15 w 26"/>
                  <a:gd name="T3" fmla="*/ 26 h 26"/>
                  <a:gd name="T4" fmla="*/ 17 w 26"/>
                  <a:gd name="T5" fmla="*/ 26 h 26"/>
                  <a:gd name="T6" fmla="*/ 19 w 26"/>
                  <a:gd name="T7" fmla="*/ 24 h 26"/>
                  <a:gd name="T8" fmla="*/ 21 w 26"/>
                  <a:gd name="T9" fmla="*/ 24 h 26"/>
                  <a:gd name="T10" fmla="*/ 21 w 26"/>
                  <a:gd name="T11" fmla="*/ 22 h 26"/>
                  <a:gd name="T12" fmla="*/ 24 w 26"/>
                  <a:gd name="T13" fmla="*/ 19 h 26"/>
                  <a:gd name="T14" fmla="*/ 26 w 26"/>
                  <a:gd name="T15" fmla="*/ 17 h 26"/>
                  <a:gd name="T16" fmla="*/ 26 w 26"/>
                  <a:gd name="T17" fmla="*/ 15 h 26"/>
                  <a:gd name="T18" fmla="*/ 26 w 26"/>
                  <a:gd name="T19" fmla="*/ 13 h 26"/>
                  <a:gd name="T20" fmla="*/ 26 w 26"/>
                  <a:gd name="T21" fmla="*/ 11 h 26"/>
                  <a:gd name="T22" fmla="*/ 26 w 26"/>
                  <a:gd name="T23" fmla="*/ 9 h 26"/>
                  <a:gd name="T24" fmla="*/ 24 w 26"/>
                  <a:gd name="T25" fmla="*/ 6 h 26"/>
                  <a:gd name="T26" fmla="*/ 24 w 26"/>
                  <a:gd name="T27" fmla="*/ 4 h 26"/>
                  <a:gd name="T28" fmla="*/ 21 w 26"/>
                  <a:gd name="T29" fmla="*/ 2 h 26"/>
                  <a:gd name="T30" fmla="*/ 19 w 26"/>
                  <a:gd name="T31" fmla="*/ 0 h 26"/>
                  <a:gd name="T32" fmla="*/ 17 w 26"/>
                  <a:gd name="T33" fmla="*/ 0 h 26"/>
                  <a:gd name="T34" fmla="*/ 15 w 26"/>
                  <a:gd name="T35" fmla="*/ 0 h 26"/>
                  <a:gd name="T36" fmla="*/ 13 w 26"/>
                  <a:gd name="T37" fmla="*/ 0 h 26"/>
                  <a:gd name="T38" fmla="*/ 11 w 26"/>
                  <a:gd name="T39" fmla="*/ 0 h 26"/>
                  <a:gd name="T40" fmla="*/ 8 w 26"/>
                  <a:gd name="T41" fmla="*/ 0 h 26"/>
                  <a:gd name="T42" fmla="*/ 6 w 26"/>
                  <a:gd name="T43" fmla="*/ 0 h 26"/>
                  <a:gd name="T44" fmla="*/ 4 w 26"/>
                  <a:gd name="T45" fmla="*/ 2 h 26"/>
                  <a:gd name="T46" fmla="*/ 2 w 26"/>
                  <a:gd name="T47" fmla="*/ 4 h 26"/>
                  <a:gd name="T48" fmla="*/ 0 w 26"/>
                  <a:gd name="T49" fmla="*/ 6 h 26"/>
                  <a:gd name="T50" fmla="*/ 0 w 26"/>
                  <a:gd name="T51" fmla="*/ 9 h 26"/>
                  <a:gd name="T52" fmla="*/ 0 w 26"/>
                  <a:gd name="T53" fmla="*/ 11 h 26"/>
                  <a:gd name="T54" fmla="*/ 0 w 26"/>
                  <a:gd name="T55" fmla="*/ 13 h 26"/>
                  <a:gd name="T56" fmla="*/ 0 w 26"/>
                  <a:gd name="T57" fmla="*/ 15 h 26"/>
                  <a:gd name="T58" fmla="*/ 0 w 26"/>
                  <a:gd name="T59" fmla="*/ 17 h 26"/>
                  <a:gd name="T60" fmla="*/ 0 w 26"/>
                  <a:gd name="T61" fmla="*/ 19 h 26"/>
                  <a:gd name="T62" fmla="*/ 2 w 26"/>
                  <a:gd name="T63" fmla="*/ 19 h 26"/>
                  <a:gd name="T64" fmla="*/ 4 w 26"/>
                  <a:gd name="T65" fmla="*/ 22 h 26"/>
                  <a:gd name="T66" fmla="*/ 4 w 26"/>
                  <a:gd name="T67" fmla="*/ 24 h 26"/>
                  <a:gd name="T68" fmla="*/ 6 w 26"/>
                  <a:gd name="T69" fmla="*/ 24 h 26"/>
                  <a:gd name="T70" fmla="*/ 8 w 26"/>
                  <a:gd name="T71" fmla="*/ 26 h 26"/>
                  <a:gd name="T72" fmla="*/ 11 w 26"/>
                  <a:gd name="T73" fmla="*/ 26 h 26"/>
                  <a:gd name="T74" fmla="*/ 13 w 26"/>
                  <a:gd name="T75" fmla="*/ 26 h 26"/>
                  <a:gd name="T76" fmla="*/ 13 w 26"/>
                  <a:gd name="T77" fmla="*/ 24 h 2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26"/>
                  <a:gd name="T118" fmla="*/ 0 h 26"/>
                  <a:gd name="T119" fmla="*/ 26 w 26"/>
                  <a:gd name="T120" fmla="*/ 26 h 2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26" h="26">
                    <a:moveTo>
                      <a:pt x="13" y="24"/>
                    </a:moveTo>
                    <a:lnTo>
                      <a:pt x="15" y="26"/>
                    </a:lnTo>
                    <a:lnTo>
                      <a:pt x="17" y="26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1" y="22"/>
                    </a:lnTo>
                    <a:lnTo>
                      <a:pt x="24" y="19"/>
                    </a:lnTo>
                    <a:lnTo>
                      <a:pt x="26" y="17"/>
                    </a:lnTo>
                    <a:lnTo>
                      <a:pt x="26" y="15"/>
                    </a:lnTo>
                    <a:lnTo>
                      <a:pt x="26" y="13"/>
                    </a:lnTo>
                    <a:lnTo>
                      <a:pt x="26" y="11"/>
                    </a:lnTo>
                    <a:lnTo>
                      <a:pt x="26" y="9"/>
                    </a:lnTo>
                    <a:lnTo>
                      <a:pt x="24" y="6"/>
                    </a:lnTo>
                    <a:lnTo>
                      <a:pt x="24" y="4"/>
                    </a:lnTo>
                    <a:lnTo>
                      <a:pt x="21" y="2"/>
                    </a:lnTo>
                    <a:lnTo>
                      <a:pt x="19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2" y="4"/>
                    </a:lnTo>
                    <a:lnTo>
                      <a:pt x="0" y="6"/>
                    </a:lnTo>
                    <a:lnTo>
                      <a:pt x="0" y="9"/>
                    </a:lnTo>
                    <a:lnTo>
                      <a:pt x="0" y="11"/>
                    </a:lnTo>
                    <a:lnTo>
                      <a:pt x="0" y="13"/>
                    </a:lnTo>
                    <a:lnTo>
                      <a:pt x="0" y="15"/>
                    </a:lnTo>
                    <a:lnTo>
                      <a:pt x="0" y="17"/>
                    </a:lnTo>
                    <a:lnTo>
                      <a:pt x="0" y="19"/>
                    </a:lnTo>
                    <a:lnTo>
                      <a:pt x="2" y="19"/>
                    </a:lnTo>
                    <a:lnTo>
                      <a:pt x="4" y="22"/>
                    </a:lnTo>
                    <a:lnTo>
                      <a:pt x="4" y="24"/>
                    </a:lnTo>
                    <a:lnTo>
                      <a:pt x="6" y="24"/>
                    </a:lnTo>
                    <a:lnTo>
                      <a:pt x="8" y="26"/>
                    </a:lnTo>
                    <a:lnTo>
                      <a:pt x="11" y="26"/>
                    </a:lnTo>
                    <a:lnTo>
                      <a:pt x="13" y="26"/>
                    </a:lnTo>
                    <a:lnTo>
                      <a:pt x="13" y="24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65" name="Rectangle 379"/>
              <p:cNvSpPr>
                <a:spLocks noChangeArrowheads="1"/>
              </p:cNvSpPr>
              <p:nvPr/>
            </p:nvSpPr>
            <p:spPr bwMode="auto">
              <a:xfrm>
                <a:off x="1090" y="895"/>
                <a:ext cx="6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S</a:t>
                </a:r>
                <a:endParaRPr lang="en-US" altLang="zh-CN"/>
              </a:p>
            </p:txBody>
          </p:sp>
          <p:sp>
            <p:nvSpPr>
              <p:cNvPr id="366" name="Rectangle 380"/>
              <p:cNvSpPr>
                <a:spLocks noChangeArrowheads="1"/>
              </p:cNvSpPr>
              <p:nvPr/>
            </p:nvSpPr>
            <p:spPr bwMode="auto">
              <a:xfrm>
                <a:off x="1125" y="895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h</a:t>
                </a:r>
                <a:endParaRPr lang="en-US" altLang="zh-CN"/>
              </a:p>
            </p:txBody>
          </p:sp>
          <p:sp>
            <p:nvSpPr>
              <p:cNvPr id="367" name="Rectangle 381"/>
              <p:cNvSpPr>
                <a:spLocks noChangeArrowheads="1"/>
              </p:cNvSpPr>
              <p:nvPr/>
            </p:nvSpPr>
            <p:spPr bwMode="auto">
              <a:xfrm>
                <a:off x="1156" y="895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368" name="Rectangle 382"/>
              <p:cNvSpPr>
                <a:spLocks noChangeArrowheads="1"/>
              </p:cNvSpPr>
              <p:nvPr/>
            </p:nvSpPr>
            <p:spPr bwMode="auto">
              <a:xfrm>
                <a:off x="1166" y="895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f</a:t>
                </a:r>
                <a:endParaRPr lang="en-US" altLang="zh-CN"/>
              </a:p>
            </p:txBody>
          </p:sp>
          <p:sp>
            <p:nvSpPr>
              <p:cNvPr id="369" name="Rectangle 383"/>
              <p:cNvSpPr>
                <a:spLocks noChangeArrowheads="1"/>
              </p:cNvSpPr>
              <p:nvPr/>
            </p:nvSpPr>
            <p:spPr bwMode="auto">
              <a:xfrm>
                <a:off x="1182" y="895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370" name="Rectangle 384"/>
              <p:cNvSpPr>
                <a:spLocks noChangeArrowheads="1"/>
              </p:cNvSpPr>
              <p:nvPr/>
            </p:nvSpPr>
            <p:spPr bwMode="auto">
              <a:xfrm>
                <a:off x="1197" y="895"/>
                <a:ext cx="2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71" name="Rectangle 385"/>
              <p:cNvSpPr>
                <a:spLocks noChangeArrowheads="1"/>
              </p:cNvSpPr>
              <p:nvPr/>
            </p:nvSpPr>
            <p:spPr bwMode="auto">
              <a:xfrm>
                <a:off x="1081" y="958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l</a:t>
                </a:r>
                <a:endParaRPr lang="en-US" altLang="zh-CN"/>
              </a:p>
            </p:txBody>
          </p:sp>
          <p:sp>
            <p:nvSpPr>
              <p:cNvPr id="372" name="Rectangle 386"/>
              <p:cNvSpPr>
                <a:spLocks noChangeArrowheads="1"/>
              </p:cNvSpPr>
              <p:nvPr/>
            </p:nvSpPr>
            <p:spPr bwMode="auto">
              <a:xfrm>
                <a:off x="1092" y="958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373" name="Rectangle 387"/>
              <p:cNvSpPr>
                <a:spLocks noChangeArrowheads="1"/>
              </p:cNvSpPr>
              <p:nvPr/>
            </p:nvSpPr>
            <p:spPr bwMode="auto">
              <a:xfrm>
                <a:off x="1123" y="958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f</a:t>
                </a:r>
                <a:endParaRPr lang="en-US" altLang="zh-CN"/>
              </a:p>
            </p:txBody>
          </p:sp>
          <p:sp>
            <p:nvSpPr>
              <p:cNvPr id="374" name="Rectangle 388"/>
              <p:cNvSpPr>
                <a:spLocks noChangeArrowheads="1"/>
              </p:cNvSpPr>
              <p:nvPr/>
            </p:nvSpPr>
            <p:spPr bwMode="auto">
              <a:xfrm>
                <a:off x="1138" y="958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375" name="Rectangle 389"/>
              <p:cNvSpPr>
                <a:spLocks noChangeArrowheads="1"/>
              </p:cNvSpPr>
              <p:nvPr/>
            </p:nvSpPr>
            <p:spPr bwMode="auto">
              <a:xfrm>
                <a:off x="1153" y="958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 </a:t>
                </a:r>
                <a:endParaRPr lang="en-US" altLang="zh-CN"/>
              </a:p>
            </p:txBody>
          </p:sp>
          <p:sp>
            <p:nvSpPr>
              <p:cNvPr id="376" name="Rectangle 390"/>
              <p:cNvSpPr>
                <a:spLocks noChangeArrowheads="1"/>
              </p:cNvSpPr>
              <p:nvPr/>
            </p:nvSpPr>
            <p:spPr bwMode="auto">
              <a:xfrm>
                <a:off x="1169" y="958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000000"/>
                    </a:solidFill>
                  </a:rPr>
                  <a:t>2</a:t>
                </a:r>
                <a:endParaRPr lang="en-US" altLang="zh-CN"/>
              </a:p>
            </p:txBody>
          </p:sp>
          <p:sp>
            <p:nvSpPr>
              <p:cNvPr id="377" name="Freeform 391"/>
              <p:cNvSpPr>
                <a:spLocks/>
              </p:cNvSpPr>
              <p:nvPr/>
            </p:nvSpPr>
            <p:spPr bwMode="auto">
              <a:xfrm>
                <a:off x="2141" y="1466"/>
                <a:ext cx="27" cy="26"/>
              </a:xfrm>
              <a:custGeom>
                <a:avLst/>
                <a:gdLst>
                  <a:gd name="T0" fmla="*/ 11 w 27"/>
                  <a:gd name="T1" fmla="*/ 26 h 26"/>
                  <a:gd name="T2" fmla="*/ 16 w 27"/>
                  <a:gd name="T3" fmla="*/ 26 h 26"/>
                  <a:gd name="T4" fmla="*/ 18 w 27"/>
                  <a:gd name="T5" fmla="*/ 26 h 26"/>
                  <a:gd name="T6" fmla="*/ 20 w 27"/>
                  <a:gd name="T7" fmla="*/ 24 h 26"/>
                  <a:gd name="T8" fmla="*/ 22 w 27"/>
                  <a:gd name="T9" fmla="*/ 22 h 26"/>
                  <a:gd name="T10" fmla="*/ 24 w 27"/>
                  <a:gd name="T11" fmla="*/ 20 h 26"/>
                  <a:gd name="T12" fmla="*/ 27 w 27"/>
                  <a:gd name="T13" fmla="*/ 18 h 26"/>
                  <a:gd name="T14" fmla="*/ 27 w 27"/>
                  <a:gd name="T15" fmla="*/ 15 h 26"/>
                  <a:gd name="T16" fmla="*/ 27 w 27"/>
                  <a:gd name="T17" fmla="*/ 13 h 26"/>
                  <a:gd name="T18" fmla="*/ 27 w 27"/>
                  <a:gd name="T19" fmla="*/ 11 h 26"/>
                  <a:gd name="T20" fmla="*/ 27 w 27"/>
                  <a:gd name="T21" fmla="*/ 9 h 26"/>
                  <a:gd name="T22" fmla="*/ 24 w 27"/>
                  <a:gd name="T23" fmla="*/ 7 h 26"/>
                  <a:gd name="T24" fmla="*/ 24 w 27"/>
                  <a:gd name="T25" fmla="*/ 5 h 26"/>
                  <a:gd name="T26" fmla="*/ 22 w 27"/>
                  <a:gd name="T27" fmla="*/ 2 h 26"/>
                  <a:gd name="T28" fmla="*/ 20 w 27"/>
                  <a:gd name="T29" fmla="*/ 2 h 26"/>
                  <a:gd name="T30" fmla="*/ 20 w 27"/>
                  <a:gd name="T31" fmla="*/ 0 h 26"/>
                  <a:gd name="T32" fmla="*/ 18 w 27"/>
                  <a:gd name="T33" fmla="*/ 0 h 26"/>
                  <a:gd name="T34" fmla="*/ 16 w 27"/>
                  <a:gd name="T35" fmla="*/ 0 h 26"/>
                  <a:gd name="T36" fmla="*/ 13 w 27"/>
                  <a:gd name="T37" fmla="*/ 0 h 26"/>
                  <a:gd name="T38" fmla="*/ 11 w 27"/>
                  <a:gd name="T39" fmla="*/ 0 h 26"/>
                  <a:gd name="T40" fmla="*/ 9 w 27"/>
                  <a:gd name="T41" fmla="*/ 0 h 26"/>
                  <a:gd name="T42" fmla="*/ 7 w 27"/>
                  <a:gd name="T43" fmla="*/ 0 h 26"/>
                  <a:gd name="T44" fmla="*/ 5 w 27"/>
                  <a:gd name="T45" fmla="*/ 2 h 26"/>
                  <a:gd name="T46" fmla="*/ 3 w 27"/>
                  <a:gd name="T47" fmla="*/ 2 h 26"/>
                  <a:gd name="T48" fmla="*/ 3 w 27"/>
                  <a:gd name="T49" fmla="*/ 5 h 26"/>
                  <a:gd name="T50" fmla="*/ 0 w 27"/>
                  <a:gd name="T51" fmla="*/ 7 h 26"/>
                  <a:gd name="T52" fmla="*/ 0 w 27"/>
                  <a:gd name="T53" fmla="*/ 9 h 26"/>
                  <a:gd name="T54" fmla="*/ 0 w 27"/>
                  <a:gd name="T55" fmla="*/ 11 h 26"/>
                  <a:gd name="T56" fmla="*/ 0 w 27"/>
                  <a:gd name="T57" fmla="*/ 13 h 26"/>
                  <a:gd name="T58" fmla="*/ 0 w 27"/>
                  <a:gd name="T59" fmla="*/ 15 h 26"/>
                  <a:gd name="T60" fmla="*/ 0 w 27"/>
                  <a:gd name="T61" fmla="*/ 18 h 26"/>
                  <a:gd name="T62" fmla="*/ 0 w 27"/>
                  <a:gd name="T63" fmla="*/ 20 h 26"/>
                  <a:gd name="T64" fmla="*/ 3 w 27"/>
                  <a:gd name="T65" fmla="*/ 20 h 26"/>
                  <a:gd name="T66" fmla="*/ 3 w 27"/>
                  <a:gd name="T67" fmla="*/ 22 h 26"/>
                  <a:gd name="T68" fmla="*/ 5 w 27"/>
                  <a:gd name="T69" fmla="*/ 24 h 26"/>
                  <a:gd name="T70" fmla="*/ 7 w 27"/>
                  <a:gd name="T71" fmla="*/ 24 h 26"/>
                  <a:gd name="T72" fmla="*/ 9 w 27"/>
                  <a:gd name="T73" fmla="*/ 26 h 26"/>
                  <a:gd name="T74" fmla="*/ 11 w 27"/>
                  <a:gd name="T75" fmla="*/ 26 h 26"/>
                  <a:gd name="T76" fmla="*/ 13 w 27"/>
                  <a:gd name="T77" fmla="*/ 26 h 26"/>
                  <a:gd name="T78" fmla="*/ 11 w 27"/>
                  <a:gd name="T79" fmla="*/ 26 h 2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w 27"/>
                  <a:gd name="T121" fmla="*/ 0 h 26"/>
                  <a:gd name="T122" fmla="*/ 27 w 27"/>
                  <a:gd name="T123" fmla="*/ 26 h 26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T120" t="T121" r="T122" b="T123"/>
                <a:pathLst>
                  <a:path w="27" h="26">
                    <a:moveTo>
                      <a:pt x="11" y="26"/>
                    </a:moveTo>
                    <a:lnTo>
                      <a:pt x="16" y="26"/>
                    </a:lnTo>
                    <a:lnTo>
                      <a:pt x="18" y="26"/>
                    </a:lnTo>
                    <a:lnTo>
                      <a:pt x="20" y="24"/>
                    </a:lnTo>
                    <a:lnTo>
                      <a:pt x="22" y="22"/>
                    </a:lnTo>
                    <a:lnTo>
                      <a:pt x="24" y="20"/>
                    </a:lnTo>
                    <a:lnTo>
                      <a:pt x="27" y="18"/>
                    </a:lnTo>
                    <a:lnTo>
                      <a:pt x="27" y="15"/>
                    </a:lnTo>
                    <a:lnTo>
                      <a:pt x="27" y="13"/>
                    </a:lnTo>
                    <a:lnTo>
                      <a:pt x="27" y="11"/>
                    </a:lnTo>
                    <a:lnTo>
                      <a:pt x="27" y="9"/>
                    </a:lnTo>
                    <a:lnTo>
                      <a:pt x="24" y="7"/>
                    </a:lnTo>
                    <a:lnTo>
                      <a:pt x="24" y="5"/>
                    </a:lnTo>
                    <a:lnTo>
                      <a:pt x="22" y="2"/>
                    </a:lnTo>
                    <a:lnTo>
                      <a:pt x="20" y="2"/>
                    </a:lnTo>
                    <a:lnTo>
                      <a:pt x="20" y="0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7" y="0"/>
                    </a:lnTo>
                    <a:lnTo>
                      <a:pt x="5" y="2"/>
                    </a:lnTo>
                    <a:lnTo>
                      <a:pt x="3" y="2"/>
                    </a:lnTo>
                    <a:lnTo>
                      <a:pt x="3" y="5"/>
                    </a:lnTo>
                    <a:lnTo>
                      <a:pt x="0" y="7"/>
                    </a:lnTo>
                    <a:lnTo>
                      <a:pt x="0" y="9"/>
                    </a:lnTo>
                    <a:lnTo>
                      <a:pt x="0" y="11"/>
                    </a:lnTo>
                    <a:lnTo>
                      <a:pt x="0" y="13"/>
                    </a:lnTo>
                    <a:lnTo>
                      <a:pt x="0" y="15"/>
                    </a:lnTo>
                    <a:lnTo>
                      <a:pt x="0" y="18"/>
                    </a:lnTo>
                    <a:lnTo>
                      <a:pt x="0" y="20"/>
                    </a:lnTo>
                    <a:lnTo>
                      <a:pt x="3" y="20"/>
                    </a:lnTo>
                    <a:lnTo>
                      <a:pt x="3" y="22"/>
                    </a:lnTo>
                    <a:lnTo>
                      <a:pt x="5" y="24"/>
                    </a:lnTo>
                    <a:lnTo>
                      <a:pt x="7" y="24"/>
                    </a:lnTo>
                    <a:lnTo>
                      <a:pt x="9" y="26"/>
                    </a:lnTo>
                    <a:lnTo>
                      <a:pt x="11" y="26"/>
                    </a:lnTo>
                    <a:lnTo>
                      <a:pt x="13" y="26"/>
                    </a:lnTo>
                    <a:lnTo>
                      <a:pt x="11" y="2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78" name="Rectangle 392"/>
              <p:cNvSpPr>
                <a:spLocks noChangeArrowheads="1"/>
              </p:cNvSpPr>
              <p:nvPr/>
            </p:nvSpPr>
            <p:spPr bwMode="auto">
              <a:xfrm rot="-5400000">
                <a:off x="416" y="969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379" name="Rectangle 393"/>
              <p:cNvSpPr>
                <a:spLocks noChangeArrowheads="1"/>
              </p:cNvSpPr>
              <p:nvPr/>
            </p:nvSpPr>
            <p:spPr bwMode="auto">
              <a:xfrm rot="-5400000">
                <a:off x="421" y="934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380" name="Rectangle 394"/>
              <p:cNvSpPr>
                <a:spLocks noChangeArrowheads="1"/>
              </p:cNvSpPr>
              <p:nvPr/>
            </p:nvSpPr>
            <p:spPr bwMode="auto">
              <a:xfrm rot="-5400000">
                <a:off x="420" y="903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g</a:t>
                </a:r>
                <a:endParaRPr lang="en-US" altLang="zh-CN"/>
              </a:p>
            </p:txBody>
          </p:sp>
          <p:sp>
            <p:nvSpPr>
              <p:cNvPr id="381" name="Rectangle 395"/>
              <p:cNvSpPr>
                <a:spLocks noChangeArrowheads="1"/>
              </p:cNvSpPr>
              <p:nvPr/>
            </p:nvSpPr>
            <p:spPr bwMode="auto">
              <a:xfrm rot="-5400000">
                <a:off x="408" y="862"/>
                <a:ext cx="81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W</a:t>
                </a:r>
                <a:endParaRPr lang="en-US" altLang="zh-CN"/>
              </a:p>
            </p:txBody>
          </p:sp>
          <p:sp>
            <p:nvSpPr>
              <p:cNvPr id="382" name="Rectangle 396"/>
              <p:cNvSpPr>
                <a:spLocks noChangeArrowheads="1"/>
              </p:cNvSpPr>
              <p:nvPr/>
            </p:nvSpPr>
            <p:spPr bwMode="auto">
              <a:xfrm rot="-5400000">
                <a:off x="427" y="829"/>
                <a:ext cx="44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383" name="Rectangle 397"/>
              <p:cNvSpPr>
                <a:spLocks noChangeArrowheads="1"/>
              </p:cNvSpPr>
              <p:nvPr/>
            </p:nvSpPr>
            <p:spPr bwMode="auto">
              <a:xfrm rot="-5400000">
                <a:off x="430" y="815"/>
                <a:ext cx="3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i</a:t>
                </a:r>
                <a:endParaRPr lang="en-US" altLang="zh-CN"/>
              </a:p>
            </p:txBody>
          </p:sp>
          <p:sp>
            <p:nvSpPr>
              <p:cNvPr id="384" name="Rectangle 398"/>
              <p:cNvSpPr>
                <a:spLocks noChangeArrowheads="1"/>
              </p:cNvSpPr>
              <p:nvPr/>
            </p:nvSpPr>
            <p:spPr bwMode="auto">
              <a:xfrm rot="-5400000">
                <a:off x="429" y="803"/>
                <a:ext cx="39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t</a:t>
                </a:r>
                <a:endParaRPr lang="en-US" altLang="zh-CN"/>
              </a:p>
            </p:txBody>
          </p:sp>
          <p:sp>
            <p:nvSpPr>
              <p:cNvPr id="385" name="Rectangle 399"/>
              <p:cNvSpPr>
                <a:spLocks noChangeArrowheads="1"/>
              </p:cNvSpPr>
              <p:nvPr/>
            </p:nvSpPr>
            <p:spPr bwMode="auto">
              <a:xfrm rot="-5400000">
                <a:off x="421" y="780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386" name="Rectangle 400"/>
              <p:cNvSpPr>
                <a:spLocks noChangeArrowheads="1"/>
              </p:cNvSpPr>
              <p:nvPr/>
            </p:nvSpPr>
            <p:spPr bwMode="auto">
              <a:xfrm>
                <a:off x="2623" y="2001"/>
                <a:ext cx="70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M</a:t>
                </a:r>
                <a:endParaRPr lang="en-US" altLang="zh-CN"/>
              </a:p>
            </p:txBody>
          </p:sp>
          <p:sp>
            <p:nvSpPr>
              <p:cNvPr id="387" name="Rectangle 401"/>
              <p:cNvSpPr>
                <a:spLocks noChangeArrowheads="1"/>
              </p:cNvSpPr>
              <p:nvPr/>
            </p:nvSpPr>
            <p:spPr bwMode="auto">
              <a:xfrm>
                <a:off x="2669" y="200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388" name="Rectangle 402"/>
              <p:cNvSpPr>
                <a:spLocks noChangeArrowheads="1"/>
              </p:cNvSpPr>
              <p:nvPr/>
            </p:nvSpPr>
            <p:spPr bwMode="auto">
              <a:xfrm>
                <a:off x="2700" y="2001"/>
                <a:ext cx="72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m</a:t>
                </a:r>
                <a:endParaRPr lang="en-US" altLang="zh-CN"/>
              </a:p>
            </p:txBody>
          </p:sp>
          <p:sp>
            <p:nvSpPr>
              <p:cNvPr id="389" name="Rectangle 403"/>
              <p:cNvSpPr>
                <a:spLocks noChangeArrowheads="1"/>
              </p:cNvSpPr>
              <p:nvPr/>
            </p:nvSpPr>
            <p:spPr bwMode="auto">
              <a:xfrm>
                <a:off x="2743" y="2001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R</a:t>
                </a:r>
                <a:endParaRPr lang="en-US" altLang="zh-CN"/>
              </a:p>
            </p:txBody>
          </p:sp>
          <p:sp>
            <p:nvSpPr>
              <p:cNvPr id="390" name="Rectangle 404"/>
              <p:cNvSpPr>
                <a:spLocks noChangeArrowheads="1"/>
              </p:cNvSpPr>
              <p:nvPr/>
            </p:nvSpPr>
            <p:spPr bwMode="auto">
              <a:xfrm>
                <a:off x="2783" y="200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e</a:t>
                </a:r>
                <a:endParaRPr lang="en-US" altLang="zh-CN"/>
              </a:p>
            </p:txBody>
          </p:sp>
          <p:sp>
            <p:nvSpPr>
              <p:cNvPr id="391" name="Rectangle 405"/>
              <p:cNvSpPr>
                <a:spLocks noChangeArrowheads="1"/>
              </p:cNvSpPr>
              <p:nvPr/>
            </p:nvSpPr>
            <p:spPr bwMode="auto">
              <a:xfrm>
                <a:off x="2813" y="2001"/>
                <a:ext cx="5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a</a:t>
                </a:r>
                <a:endParaRPr lang="en-US" altLang="zh-CN"/>
              </a:p>
            </p:txBody>
          </p:sp>
          <p:sp>
            <p:nvSpPr>
              <p:cNvPr id="392" name="Rectangle 406"/>
              <p:cNvSpPr>
                <a:spLocks noChangeArrowheads="1"/>
              </p:cNvSpPr>
              <p:nvPr/>
            </p:nvSpPr>
            <p:spPr bwMode="auto">
              <a:xfrm>
                <a:off x="2842" y="2001"/>
                <a:ext cx="57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d</a:t>
                </a:r>
                <a:endParaRPr lang="en-US" altLang="zh-CN"/>
              </a:p>
            </p:txBody>
          </p:sp>
          <p:sp>
            <p:nvSpPr>
              <p:cNvPr id="393" name="Freeform 407"/>
              <p:cNvSpPr>
                <a:spLocks/>
              </p:cNvSpPr>
              <p:nvPr/>
            </p:nvSpPr>
            <p:spPr bwMode="auto">
              <a:xfrm>
                <a:off x="569" y="0"/>
                <a:ext cx="222" cy="471"/>
              </a:xfrm>
              <a:custGeom>
                <a:avLst/>
                <a:gdLst>
                  <a:gd name="T0" fmla="*/ 111 w 222"/>
                  <a:gd name="T1" fmla="*/ 471 h 471"/>
                  <a:gd name="T2" fmla="*/ 128 w 222"/>
                  <a:gd name="T3" fmla="*/ 469 h 471"/>
                  <a:gd name="T4" fmla="*/ 146 w 222"/>
                  <a:gd name="T5" fmla="*/ 460 h 471"/>
                  <a:gd name="T6" fmla="*/ 161 w 222"/>
                  <a:gd name="T7" fmla="*/ 445 h 471"/>
                  <a:gd name="T8" fmla="*/ 176 w 222"/>
                  <a:gd name="T9" fmla="*/ 426 h 471"/>
                  <a:gd name="T10" fmla="*/ 190 w 222"/>
                  <a:gd name="T11" fmla="*/ 402 h 471"/>
                  <a:gd name="T12" fmla="*/ 200 w 222"/>
                  <a:gd name="T13" fmla="*/ 375 h 471"/>
                  <a:gd name="T14" fmla="*/ 209 w 222"/>
                  <a:gd name="T15" fmla="*/ 345 h 471"/>
                  <a:gd name="T16" fmla="*/ 216 w 222"/>
                  <a:gd name="T17" fmla="*/ 310 h 471"/>
                  <a:gd name="T18" fmla="*/ 220 w 222"/>
                  <a:gd name="T19" fmla="*/ 275 h 471"/>
                  <a:gd name="T20" fmla="*/ 222 w 222"/>
                  <a:gd name="T21" fmla="*/ 236 h 471"/>
                  <a:gd name="T22" fmla="*/ 220 w 222"/>
                  <a:gd name="T23" fmla="*/ 197 h 471"/>
                  <a:gd name="T24" fmla="*/ 216 w 222"/>
                  <a:gd name="T25" fmla="*/ 162 h 471"/>
                  <a:gd name="T26" fmla="*/ 209 w 222"/>
                  <a:gd name="T27" fmla="*/ 127 h 471"/>
                  <a:gd name="T28" fmla="*/ 200 w 222"/>
                  <a:gd name="T29" fmla="*/ 96 h 471"/>
                  <a:gd name="T30" fmla="*/ 190 w 222"/>
                  <a:gd name="T31" fmla="*/ 70 h 471"/>
                  <a:gd name="T32" fmla="*/ 176 w 222"/>
                  <a:gd name="T33" fmla="*/ 46 h 471"/>
                  <a:gd name="T34" fmla="*/ 161 w 222"/>
                  <a:gd name="T35" fmla="*/ 26 h 471"/>
                  <a:gd name="T36" fmla="*/ 146 w 222"/>
                  <a:gd name="T37" fmla="*/ 11 h 471"/>
                  <a:gd name="T38" fmla="*/ 128 w 222"/>
                  <a:gd name="T39" fmla="*/ 2 h 471"/>
                  <a:gd name="T40" fmla="*/ 111 w 222"/>
                  <a:gd name="T41" fmla="*/ 0 h 471"/>
                  <a:gd name="T42" fmla="*/ 94 w 222"/>
                  <a:gd name="T43" fmla="*/ 2 h 471"/>
                  <a:gd name="T44" fmla="*/ 76 w 222"/>
                  <a:gd name="T45" fmla="*/ 11 h 471"/>
                  <a:gd name="T46" fmla="*/ 61 w 222"/>
                  <a:gd name="T47" fmla="*/ 26 h 471"/>
                  <a:gd name="T48" fmla="*/ 46 w 222"/>
                  <a:gd name="T49" fmla="*/ 46 h 471"/>
                  <a:gd name="T50" fmla="*/ 33 w 222"/>
                  <a:gd name="T51" fmla="*/ 70 h 471"/>
                  <a:gd name="T52" fmla="*/ 22 w 222"/>
                  <a:gd name="T53" fmla="*/ 96 h 471"/>
                  <a:gd name="T54" fmla="*/ 13 w 222"/>
                  <a:gd name="T55" fmla="*/ 127 h 471"/>
                  <a:gd name="T56" fmla="*/ 6 w 222"/>
                  <a:gd name="T57" fmla="*/ 162 h 471"/>
                  <a:gd name="T58" fmla="*/ 2 w 222"/>
                  <a:gd name="T59" fmla="*/ 197 h 471"/>
                  <a:gd name="T60" fmla="*/ 0 w 222"/>
                  <a:gd name="T61" fmla="*/ 236 h 471"/>
                  <a:gd name="T62" fmla="*/ 2 w 222"/>
                  <a:gd name="T63" fmla="*/ 275 h 471"/>
                  <a:gd name="T64" fmla="*/ 6 w 222"/>
                  <a:gd name="T65" fmla="*/ 310 h 471"/>
                  <a:gd name="T66" fmla="*/ 13 w 222"/>
                  <a:gd name="T67" fmla="*/ 345 h 471"/>
                  <a:gd name="T68" fmla="*/ 22 w 222"/>
                  <a:gd name="T69" fmla="*/ 375 h 471"/>
                  <a:gd name="T70" fmla="*/ 33 w 222"/>
                  <a:gd name="T71" fmla="*/ 402 h 471"/>
                  <a:gd name="T72" fmla="*/ 46 w 222"/>
                  <a:gd name="T73" fmla="*/ 426 h 471"/>
                  <a:gd name="T74" fmla="*/ 61 w 222"/>
                  <a:gd name="T75" fmla="*/ 445 h 471"/>
                  <a:gd name="T76" fmla="*/ 76 w 222"/>
                  <a:gd name="T77" fmla="*/ 460 h 471"/>
                  <a:gd name="T78" fmla="*/ 94 w 222"/>
                  <a:gd name="T79" fmla="*/ 469 h 471"/>
                  <a:gd name="T80" fmla="*/ 111 w 222"/>
                  <a:gd name="T81" fmla="*/ 471 h 471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222"/>
                  <a:gd name="T124" fmla="*/ 0 h 471"/>
                  <a:gd name="T125" fmla="*/ 222 w 222"/>
                  <a:gd name="T126" fmla="*/ 471 h 471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222" h="471">
                    <a:moveTo>
                      <a:pt x="111" y="471"/>
                    </a:moveTo>
                    <a:lnTo>
                      <a:pt x="128" y="469"/>
                    </a:lnTo>
                    <a:lnTo>
                      <a:pt x="146" y="460"/>
                    </a:lnTo>
                    <a:lnTo>
                      <a:pt x="161" y="445"/>
                    </a:lnTo>
                    <a:lnTo>
                      <a:pt x="176" y="426"/>
                    </a:lnTo>
                    <a:lnTo>
                      <a:pt x="190" y="402"/>
                    </a:lnTo>
                    <a:lnTo>
                      <a:pt x="200" y="375"/>
                    </a:lnTo>
                    <a:lnTo>
                      <a:pt x="209" y="345"/>
                    </a:lnTo>
                    <a:lnTo>
                      <a:pt x="216" y="310"/>
                    </a:lnTo>
                    <a:lnTo>
                      <a:pt x="220" y="275"/>
                    </a:lnTo>
                    <a:lnTo>
                      <a:pt x="222" y="236"/>
                    </a:lnTo>
                    <a:lnTo>
                      <a:pt x="220" y="197"/>
                    </a:lnTo>
                    <a:lnTo>
                      <a:pt x="216" y="162"/>
                    </a:lnTo>
                    <a:lnTo>
                      <a:pt x="209" y="127"/>
                    </a:lnTo>
                    <a:lnTo>
                      <a:pt x="200" y="96"/>
                    </a:lnTo>
                    <a:lnTo>
                      <a:pt x="190" y="70"/>
                    </a:lnTo>
                    <a:lnTo>
                      <a:pt x="176" y="46"/>
                    </a:lnTo>
                    <a:lnTo>
                      <a:pt x="161" y="26"/>
                    </a:lnTo>
                    <a:lnTo>
                      <a:pt x="146" y="11"/>
                    </a:lnTo>
                    <a:lnTo>
                      <a:pt x="128" y="2"/>
                    </a:lnTo>
                    <a:lnTo>
                      <a:pt x="111" y="0"/>
                    </a:lnTo>
                    <a:lnTo>
                      <a:pt x="94" y="2"/>
                    </a:lnTo>
                    <a:lnTo>
                      <a:pt x="76" y="11"/>
                    </a:lnTo>
                    <a:lnTo>
                      <a:pt x="61" y="26"/>
                    </a:lnTo>
                    <a:lnTo>
                      <a:pt x="46" y="46"/>
                    </a:lnTo>
                    <a:lnTo>
                      <a:pt x="33" y="70"/>
                    </a:lnTo>
                    <a:lnTo>
                      <a:pt x="22" y="96"/>
                    </a:lnTo>
                    <a:lnTo>
                      <a:pt x="13" y="127"/>
                    </a:lnTo>
                    <a:lnTo>
                      <a:pt x="6" y="162"/>
                    </a:lnTo>
                    <a:lnTo>
                      <a:pt x="2" y="197"/>
                    </a:lnTo>
                    <a:lnTo>
                      <a:pt x="0" y="236"/>
                    </a:lnTo>
                    <a:lnTo>
                      <a:pt x="2" y="275"/>
                    </a:lnTo>
                    <a:lnTo>
                      <a:pt x="6" y="310"/>
                    </a:lnTo>
                    <a:lnTo>
                      <a:pt x="13" y="345"/>
                    </a:lnTo>
                    <a:lnTo>
                      <a:pt x="22" y="375"/>
                    </a:lnTo>
                    <a:lnTo>
                      <a:pt x="33" y="402"/>
                    </a:lnTo>
                    <a:lnTo>
                      <a:pt x="46" y="426"/>
                    </a:lnTo>
                    <a:lnTo>
                      <a:pt x="61" y="445"/>
                    </a:lnTo>
                    <a:lnTo>
                      <a:pt x="76" y="460"/>
                    </a:lnTo>
                    <a:lnTo>
                      <a:pt x="94" y="469"/>
                    </a:lnTo>
                    <a:lnTo>
                      <a:pt x="111" y="47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94" name="Freeform 408"/>
              <p:cNvSpPr>
                <a:spLocks/>
              </p:cNvSpPr>
              <p:nvPr/>
            </p:nvSpPr>
            <p:spPr bwMode="auto">
              <a:xfrm>
                <a:off x="569" y="0"/>
                <a:ext cx="222" cy="471"/>
              </a:xfrm>
              <a:custGeom>
                <a:avLst/>
                <a:gdLst>
                  <a:gd name="T0" fmla="*/ 111 w 222"/>
                  <a:gd name="T1" fmla="*/ 471 h 471"/>
                  <a:gd name="T2" fmla="*/ 128 w 222"/>
                  <a:gd name="T3" fmla="*/ 469 h 471"/>
                  <a:gd name="T4" fmla="*/ 146 w 222"/>
                  <a:gd name="T5" fmla="*/ 460 h 471"/>
                  <a:gd name="T6" fmla="*/ 161 w 222"/>
                  <a:gd name="T7" fmla="*/ 445 h 471"/>
                  <a:gd name="T8" fmla="*/ 176 w 222"/>
                  <a:gd name="T9" fmla="*/ 426 h 471"/>
                  <a:gd name="T10" fmla="*/ 190 w 222"/>
                  <a:gd name="T11" fmla="*/ 402 h 471"/>
                  <a:gd name="T12" fmla="*/ 200 w 222"/>
                  <a:gd name="T13" fmla="*/ 375 h 471"/>
                  <a:gd name="T14" fmla="*/ 209 w 222"/>
                  <a:gd name="T15" fmla="*/ 345 h 471"/>
                  <a:gd name="T16" fmla="*/ 216 w 222"/>
                  <a:gd name="T17" fmla="*/ 310 h 471"/>
                  <a:gd name="T18" fmla="*/ 220 w 222"/>
                  <a:gd name="T19" fmla="*/ 275 h 471"/>
                  <a:gd name="T20" fmla="*/ 222 w 222"/>
                  <a:gd name="T21" fmla="*/ 236 h 471"/>
                  <a:gd name="T22" fmla="*/ 220 w 222"/>
                  <a:gd name="T23" fmla="*/ 197 h 471"/>
                  <a:gd name="T24" fmla="*/ 216 w 222"/>
                  <a:gd name="T25" fmla="*/ 162 h 471"/>
                  <a:gd name="T26" fmla="*/ 209 w 222"/>
                  <a:gd name="T27" fmla="*/ 127 h 471"/>
                  <a:gd name="T28" fmla="*/ 200 w 222"/>
                  <a:gd name="T29" fmla="*/ 96 h 471"/>
                  <a:gd name="T30" fmla="*/ 190 w 222"/>
                  <a:gd name="T31" fmla="*/ 70 h 471"/>
                  <a:gd name="T32" fmla="*/ 176 w 222"/>
                  <a:gd name="T33" fmla="*/ 46 h 471"/>
                  <a:gd name="T34" fmla="*/ 161 w 222"/>
                  <a:gd name="T35" fmla="*/ 26 h 471"/>
                  <a:gd name="T36" fmla="*/ 146 w 222"/>
                  <a:gd name="T37" fmla="*/ 11 h 471"/>
                  <a:gd name="T38" fmla="*/ 128 w 222"/>
                  <a:gd name="T39" fmla="*/ 2 h 471"/>
                  <a:gd name="T40" fmla="*/ 111 w 222"/>
                  <a:gd name="T41" fmla="*/ 0 h 471"/>
                  <a:gd name="T42" fmla="*/ 94 w 222"/>
                  <a:gd name="T43" fmla="*/ 2 h 471"/>
                  <a:gd name="T44" fmla="*/ 76 w 222"/>
                  <a:gd name="T45" fmla="*/ 11 h 471"/>
                  <a:gd name="T46" fmla="*/ 61 w 222"/>
                  <a:gd name="T47" fmla="*/ 26 h 471"/>
                  <a:gd name="T48" fmla="*/ 46 w 222"/>
                  <a:gd name="T49" fmla="*/ 46 h 471"/>
                  <a:gd name="T50" fmla="*/ 33 w 222"/>
                  <a:gd name="T51" fmla="*/ 70 h 471"/>
                  <a:gd name="T52" fmla="*/ 22 w 222"/>
                  <a:gd name="T53" fmla="*/ 96 h 471"/>
                  <a:gd name="T54" fmla="*/ 13 w 222"/>
                  <a:gd name="T55" fmla="*/ 127 h 471"/>
                  <a:gd name="T56" fmla="*/ 6 w 222"/>
                  <a:gd name="T57" fmla="*/ 162 h 471"/>
                  <a:gd name="T58" fmla="*/ 2 w 222"/>
                  <a:gd name="T59" fmla="*/ 197 h 471"/>
                  <a:gd name="T60" fmla="*/ 0 w 222"/>
                  <a:gd name="T61" fmla="*/ 236 h 471"/>
                  <a:gd name="T62" fmla="*/ 2 w 222"/>
                  <a:gd name="T63" fmla="*/ 275 h 471"/>
                  <a:gd name="T64" fmla="*/ 6 w 222"/>
                  <a:gd name="T65" fmla="*/ 310 h 471"/>
                  <a:gd name="T66" fmla="*/ 13 w 222"/>
                  <a:gd name="T67" fmla="*/ 345 h 471"/>
                  <a:gd name="T68" fmla="*/ 22 w 222"/>
                  <a:gd name="T69" fmla="*/ 375 h 471"/>
                  <a:gd name="T70" fmla="*/ 33 w 222"/>
                  <a:gd name="T71" fmla="*/ 402 h 471"/>
                  <a:gd name="T72" fmla="*/ 46 w 222"/>
                  <a:gd name="T73" fmla="*/ 426 h 471"/>
                  <a:gd name="T74" fmla="*/ 61 w 222"/>
                  <a:gd name="T75" fmla="*/ 445 h 471"/>
                  <a:gd name="T76" fmla="*/ 76 w 222"/>
                  <a:gd name="T77" fmla="*/ 460 h 471"/>
                  <a:gd name="T78" fmla="*/ 94 w 222"/>
                  <a:gd name="T79" fmla="*/ 469 h 471"/>
                  <a:gd name="T80" fmla="*/ 111 w 222"/>
                  <a:gd name="T81" fmla="*/ 471 h 471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222"/>
                  <a:gd name="T124" fmla="*/ 0 h 471"/>
                  <a:gd name="T125" fmla="*/ 222 w 222"/>
                  <a:gd name="T126" fmla="*/ 471 h 471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222" h="471">
                    <a:moveTo>
                      <a:pt x="111" y="471"/>
                    </a:moveTo>
                    <a:lnTo>
                      <a:pt x="128" y="469"/>
                    </a:lnTo>
                    <a:lnTo>
                      <a:pt x="146" y="460"/>
                    </a:lnTo>
                    <a:lnTo>
                      <a:pt x="161" y="445"/>
                    </a:lnTo>
                    <a:lnTo>
                      <a:pt x="176" y="426"/>
                    </a:lnTo>
                    <a:lnTo>
                      <a:pt x="190" y="402"/>
                    </a:lnTo>
                    <a:lnTo>
                      <a:pt x="200" y="375"/>
                    </a:lnTo>
                    <a:lnTo>
                      <a:pt x="209" y="345"/>
                    </a:lnTo>
                    <a:lnTo>
                      <a:pt x="216" y="310"/>
                    </a:lnTo>
                    <a:lnTo>
                      <a:pt x="220" y="275"/>
                    </a:lnTo>
                    <a:lnTo>
                      <a:pt x="222" y="236"/>
                    </a:lnTo>
                    <a:lnTo>
                      <a:pt x="220" y="197"/>
                    </a:lnTo>
                    <a:lnTo>
                      <a:pt x="216" y="162"/>
                    </a:lnTo>
                    <a:lnTo>
                      <a:pt x="209" y="127"/>
                    </a:lnTo>
                    <a:lnTo>
                      <a:pt x="200" y="96"/>
                    </a:lnTo>
                    <a:lnTo>
                      <a:pt x="190" y="70"/>
                    </a:lnTo>
                    <a:lnTo>
                      <a:pt x="176" y="46"/>
                    </a:lnTo>
                    <a:lnTo>
                      <a:pt x="161" y="26"/>
                    </a:lnTo>
                    <a:lnTo>
                      <a:pt x="146" y="11"/>
                    </a:lnTo>
                    <a:lnTo>
                      <a:pt x="128" y="2"/>
                    </a:lnTo>
                    <a:lnTo>
                      <a:pt x="111" y="0"/>
                    </a:lnTo>
                    <a:lnTo>
                      <a:pt x="94" y="2"/>
                    </a:lnTo>
                    <a:lnTo>
                      <a:pt x="76" y="11"/>
                    </a:lnTo>
                    <a:lnTo>
                      <a:pt x="61" y="26"/>
                    </a:lnTo>
                    <a:lnTo>
                      <a:pt x="46" y="46"/>
                    </a:lnTo>
                    <a:lnTo>
                      <a:pt x="33" y="70"/>
                    </a:lnTo>
                    <a:lnTo>
                      <a:pt x="22" y="96"/>
                    </a:lnTo>
                    <a:lnTo>
                      <a:pt x="13" y="127"/>
                    </a:lnTo>
                    <a:lnTo>
                      <a:pt x="6" y="162"/>
                    </a:lnTo>
                    <a:lnTo>
                      <a:pt x="2" y="197"/>
                    </a:lnTo>
                    <a:lnTo>
                      <a:pt x="0" y="236"/>
                    </a:lnTo>
                    <a:lnTo>
                      <a:pt x="2" y="275"/>
                    </a:lnTo>
                    <a:lnTo>
                      <a:pt x="6" y="310"/>
                    </a:lnTo>
                    <a:lnTo>
                      <a:pt x="13" y="345"/>
                    </a:lnTo>
                    <a:lnTo>
                      <a:pt x="22" y="375"/>
                    </a:lnTo>
                    <a:lnTo>
                      <a:pt x="33" y="402"/>
                    </a:lnTo>
                    <a:lnTo>
                      <a:pt x="46" y="426"/>
                    </a:lnTo>
                    <a:lnTo>
                      <a:pt x="61" y="445"/>
                    </a:lnTo>
                    <a:lnTo>
                      <a:pt x="76" y="460"/>
                    </a:lnTo>
                    <a:lnTo>
                      <a:pt x="94" y="469"/>
                    </a:lnTo>
                    <a:lnTo>
                      <a:pt x="111" y="471"/>
                    </a:lnTo>
                  </a:path>
                </a:pathLst>
              </a:custGeom>
              <a:noFill/>
              <a:ln w="11113">
                <a:solidFill>
                  <a:srgbClr val="EB75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95" name="Rectangle 409"/>
              <p:cNvSpPr>
                <a:spLocks noChangeArrowheads="1"/>
              </p:cNvSpPr>
              <p:nvPr/>
            </p:nvSpPr>
            <p:spPr bwMode="auto">
              <a:xfrm>
                <a:off x="591" y="203"/>
                <a:ext cx="65" cy="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r>
                  <a:rPr lang="en-US" altLang="zh-CN" sz="700">
                    <a:solidFill>
                      <a:srgbClr val="EB7500"/>
                    </a:solidFill>
                  </a:rPr>
                  <a:t>C</a:t>
                </a:r>
                <a:endParaRPr lang="en-US" altLang="zh-CN"/>
              </a:p>
            </p:txBody>
          </p:sp>
        </p:grpSp>
        <p:sp>
          <p:nvSpPr>
            <p:cNvPr id="9" name="Rectangle 411"/>
            <p:cNvSpPr>
              <a:spLocks noChangeArrowheads="1"/>
            </p:cNvSpPr>
            <p:nvPr/>
          </p:nvSpPr>
          <p:spPr bwMode="auto">
            <a:xfrm>
              <a:off x="1865" y="578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o</a:t>
              </a:r>
              <a:endParaRPr lang="en-US" altLang="zh-CN"/>
            </a:p>
          </p:txBody>
        </p:sp>
        <p:sp>
          <p:nvSpPr>
            <p:cNvPr id="10" name="Rectangle 412"/>
            <p:cNvSpPr>
              <a:spLocks noChangeArrowheads="1"/>
            </p:cNvSpPr>
            <p:nvPr/>
          </p:nvSpPr>
          <p:spPr bwMode="auto">
            <a:xfrm>
              <a:off x="1895" y="578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n</a:t>
              </a:r>
              <a:endParaRPr lang="en-US" altLang="zh-CN"/>
            </a:p>
          </p:txBody>
        </p:sp>
        <p:sp>
          <p:nvSpPr>
            <p:cNvPr id="11" name="Rectangle 413"/>
            <p:cNvSpPr>
              <a:spLocks noChangeArrowheads="1"/>
            </p:cNvSpPr>
            <p:nvPr/>
          </p:nvSpPr>
          <p:spPr bwMode="auto">
            <a:xfrm>
              <a:off x="1926" y="578"/>
              <a:ext cx="3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t</a:t>
              </a:r>
              <a:endParaRPr lang="en-US" altLang="zh-CN"/>
            </a:p>
          </p:txBody>
        </p:sp>
        <p:sp>
          <p:nvSpPr>
            <p:cNvPr id="12" name="Rectangle 414"/>
            <p:cNvSpPr>
              <a:spLocks noChangeArrowheads="1"/>
            </p:cNvSpPr>
            <p:nvPr/>
          </p:nvSpPr>
          <p:spPr bwMode="auto">
            <a:xfrm>
              <a:off x="1941" y="578"/>
              <a:ext cx="44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r</a:t>
              </a:r>
              <a:endParaRPr lang="en-US" altLang="zh-CN"/>
            </a:p>
          </p:txBody>
        </p:sp>
        <p:sp>
          <p:nvSpPr>
            <p:cNvPr id="13" name="Rectangle 415"/>
            <p:cNvSpPr>
              <a:spLocks noChangeArrowheads="1"/>
            </p:cNvSpPr>
            <p:nvPr/>
          </p:nvSpPr>
          <p:spPr bwMode="auto">
            <a:xfrm>
              <a:off x="1959" y="578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o</a:t>
              </a:r>
              <a:endParaRPr lang="en-US" altLang="zh-CN"/>
            </a:p>
          </p:txBody>
        </p:sp>
        <p:sp>
          <p:nvSpPr>
            <p:cNvPr id="14" name="Rectangle 416"/>
            <p:cNvSpPr>
              <a:spLocks noChangeArrowheads="1"/>
            </p:cNvSpPr>
            <p:nvPr/>
          </p:nvSpPr>
          <p:spPr bwMode="auto">
            <a:xfrm>
              <a:off x="1987" y="578"/>
              <a:ext cx="37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l</a:t>
              </a:r>
              <a:endParaRPr lang="en-US" altLang="zh-CN"/>
            </a:p>
          </p:txBody>
        </p:sp>
        <p:sp>
          <p:nvSpPr>
            <p:cNvPr id="15" name="Rectangle 417"/>
            <p:cNvSpPr>
              <a:spLocks noChangeArrowheads="1"/>
            </p:cNvSpPr>
            <p:nvPr/>
          </p:nvSpPr>
          <p:spPr bwMode="auto">
            <a:xfrm>
              <a:off x="2711" y="1752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A</a:t>
              </a:r>
              <a:endParaRPr lang="en-US" altLang="zh-CN"/>
            </a:p>
          </p:txBody>
        </p:sp>
        <p:sp>
          <p:nvSpPr>
            <p:cNvPr id="16" name="Rectangle 418"/>
            <p:cNvSpPr>
              <a:spLocks noChangeArrowheads="1"/>
            </p:cNvSpPr>
            <p:nvPr/>
          </p:nvSpPr>
          <p:spPr bwMode="auto">
            <a:xfrm>
              <a:off x="2746" y="1752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L</a:t>
              </a:r>
              <a:endParaRPr lang="en-US" altLang="zh-CN"/>
            </a:p>
          </p:txBody>
        </p:sp>
        <p:sp>
          <p:nvSpPr>
            <p:cNvPr id="17" name="Rectangle 419"/>
            <p:cNvSpPr>
              <a:spLocks noChangeArrowheads="1"/>
            </p:cNvSpPr>
            <p:nvPr/>
          </p:nvSpPr>
          <p:spPr bwMode="auto">
            <a:xfrm>
              <a:off x="2777" y="1752"/>
              <a:ext cx="6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U</a:t>
              </a:r>
              <a:endParaRPr lang="en-US" altLang="zh-CN"/>
            </a:p>
          </p:txBody>
        </p:sp>
        <p:sp>
          <p:nvSpPr>
            <p:cNvPr id="18" name="Freeform 420"/>
            <p:cNvSpPr>
              <a:spLocks/>
            </p:cNvSpPr>
            <p:nvPr/>
          </p:nvSpPr>
          <p:spPr bwMode="auto">
            <a:xfrm>
              <a:off x="1021" y="883"/>
              <a:ext cx="107" cy="2077"/>
            </a:xfrm>
            <a:custGeom>
              <a:avLst/>
              <a:gdLst>
                <a:gd name="T0" fmla="*/ 104 w 107"/>
                <a:gd name="T1" fmla="*/ 2077 h 2077"/>
                <a:gd name="T2" fmla="*/ 107 w 107"/>
                <a:gd name="T3" fmla="*/ 0 h 2077"/>
                <a:gd name="T4" fmla="*/ 0 w 107"/>
                <a:gd name="T5" fmla="*/ 0 h 2077"/>
                <a:gd name="T6" fmla="*/ 0 w 107"/>
                <a:gd name="T7" fmla="*/ 2077 h 2077"/>
                <a:gd name="T8" fmla="*/ 107 w 107"/>
                <a:gd name="T9" fmla="*/ 2077 h 2077"/>
                <a:gd name="T10" fmla="*/ 104 w 107"/>
                <a:gd name="T11" fmla="*/ 2077 h 20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7"/>
                <a:gd name="T19" fmla="*/ 0 h 2077"/>
                <a:gd name="T20" fmla="*/ 107 w 107"/>
                <a:gd name="T21" fmla="*/ 2077 h 20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7" h="2077">
                  <a:moveTo>
                    <a:pt x="104" y="2077"/>
                  </a:moveTo>
                  <a:lnTo>
                    <a:pt x="107" y="0"/>
                  </a:lnTo>
                  <a:lnTo>
                    <a:pt x="0" y="0"/>
                  </a:lnTo>
                  <a:lnTo>
                    <a:pt x="0" y="2077"/>
                  </a:lnTo>
                  <a:lnTo>
                    <a:pt x="107" y="2077"/>
                  </a:lnTo>
                  <a:lnTo>
                    <a:pt x="104" y="20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421"/>
            <p:cNvSpPr>
              <a:spLocks/>
            </p:cNvSpPr>
            <p:nvPr/>
          </p:nvSpPr>
          <p:spPr bwMode="auto">
            <a:xfrm>
              <a:off x="1021" y="883"/>
              <a:ext cx="107" cy="2077"/>
            </a:xfrm>
            <a:custGeom>
              <a:avLst/>
              <a:gdLst>
                <a:gd name="T0" fmla="*/ 104 w 107"/>
                <a:gd name="T1" fmla="*/ 2077 h 2077"/>
                <a:gd name="T2" fmla="*/ 107 w 107"/>
                <a:gd name="T3" fmla="*/ 0 h 2077"/>
                <a:gd name="T4" fmla="*/ 0 w 107"/>
                <a:gd name="T5" fmla="*/ 0 h 2077"/>
                <a:gd name="T6" fmla="*/ 0 w 107"/>
                <a:gd name="T7" fmla="*/ 2077 h 2077"/>
                <a:gd name="T8" fmla="*/ 107 w 107"/>
                <a:gd name="T9" fmla="*/ 2077 h 20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7"/>
                <a:gd name="T16" fmla="*/ 0 h 2077"/>
                <a:gd name="T17" fmla="*/ 107 w 107"/>
                <a:gd name="T18" fmla="*/ 2077 h 207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7" h="2077">
                  <a:moveTo>
                    <a:pt x="104" y="2077"/>
                  </a:moveTo>
                  <a:lnTo>
                    <a:pt x="107" y="0"/>
                  </a:lnTo>
                  <a:lnTo>
                    <a:pt x="0" y="0"/>
                  </a:lnTo>
                  <a:lnTo>
                    <a:pt x="0" y="2077"/>
                  </a:lnTo>
                  <a:lnTo>
                    <a:pt x="107" y="2077"/>
                  </a:lnTo>
                </a:path>
              </a:pathLst>
            </a:custGeom>
            <a:noFill/>
            <a:ln w="1111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Rectangle 422"/>
            <p:cNvSpPr>
              <a:spLocks noChangeArrowheads="1"/>
            </p:cNvSpPr>
            <p:nvPr/>
          </p:nvSpPr>
          <p:spPr bwMode="auto">
            <a:xfrm>
              <a:off x="1368" y="2779"/>
              <a:ext cx="37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I</a:t>
              </a:r>
              <a:endParaRPr lang="en-US" altLang="zh-CN"/>
            </a:p>
          </p:txBody>
        </p:sp>
        <p:sp>
          <p:nvSpPr>
            <p:cNvPr id="21" name="Rectangle 423"/>
            <p:cNvSpPr>
              <a:spLocks noChangeArrowheads="1"/>
            </p:cNvSpPr>
            <p:nvPr/>
          </p:nvSpPr>
          <p:spPr bwMode="auto">
            <a:xfrm>
              <a:off x="1383" y="2779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n</a:t>
              </a:r>
              <a:endParaRPr lang="en-US" altLang="zh-CN"/>
            </a:p>
          </p:txBody>
        </p:sp>
        <p:sp>
          <p:nvSpPr>
            <p:cNvPr id="22" name="Rectangle 424"/>
            <p:cNvSpPr>
              <a:spLocks noChangeArrowheads="1"/>
            </p:cNvSpPr>
            <p:nvPr/>
          </p:nvSpPr>
          <p:spPr bwMode="auto">
            <a:xfrm>
              <a:off x="1413" y="2779"/>
              <a:ext cx="52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s</a:t>
              </a:r>
              <a:endParaRPr lang="en-US" altLang="zh-CN"/>
            </a:p>
          </p:txBody>
        </p:sp>
        <p:sp>
          <p:nvSpPr>
            <p:cNvPr id="23" name="Rectangle 425"/>
            <p:cNvSpPr>
              <a:spLocks noChangeArrowheads="1"/>
            </p:cNvSpPr>
            <p:nvPr/>
          </p:nvSpPr>
          <p:spPr bwMode="auto">
            <a:xfrm>
              <a:off x="1440" y="2779"/>
              <a:ext cx="3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t</a:t>
              </a:r>
              <a:endParaRPr lang="en-US" altLang="zh-CN"/>
            </a:p>
          </p:txBody>
        </p:sp>
        <p:sp>
          <p:nvSpPr>
            <p:cNvPr id="24" name="Rectangle 426"/>
            <p:cNvSpPr>
              <a:spLocks noChangeArrowheads="1"/>
            </p:cNvSpPr>
            <p:nvPr/>
          </p:nvSpPr>
          <p:spPr bwMode="auto">
            <a:xfrm>
              <a:off x="1455" y="2779"/>
              <a:ext cx="44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r</a:t>
              </a:r>
              <a:endParaRPr lang="en-US" altLang="zh-CN"/>
            </a:p>
          </p:txBody>
        </p:sp>
        <p:sp>
          <p:nvSpPr>
            <p:cNvPr id="25" name="Rectangle 427"/>
            <p:cNvSpPr>
              <a:spLocks noChangeArrowheads="1"/>
            </p:cNvSpPr>
            <p:nvPr/>
          </p:nvSpPr>
          <p:spPr bwMode="auto">
            <a:xfrm>
              <a:off x="1472" y="2779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u</a:t>
              </a:r>
              <a:endParaRPr lang="en-US" altLang="zh-CN"/>
            </a:p>
          </p:txBody>
        </p:sp>
        <p:sp>
          <p:nvSpPr>
            <p:cNvPr id="26" name="Rectangle 428"/>
            <p:cNvSpPr>
              <a:spLocks noChangeArrowheads="1"/>
            </p:cNvSpPr>
            <p:nvPr/>
          </p:nvSpPr>
          <p:spPr bwMode="auto">
            <a:xfrm>
              <a:off x="1503" y="2779"/>
              <a:ext cx="52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c</a:t>
              </a:r>
              <a:endParaRPr lang="en-US" altLang="zh-CN"/>
            </a:p>
          </p:txBody>
        </p:sp>
        <p:sp>
          <p:nvSpPr>
            <p:cNvPr id="27" name="Rectangle 429"/>
            <p:cNvSpPr>
              <a:spLocks noChangeArrowheads="1"/>
            </p:cNvSpPr>
            <p:nvPr/>
          </p:nvSpPr>
          <p:spPr bwMode="auto">
            <a:xfrm>
              <a:off x="1529" y="2779"/>
              <a:ext cx="3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t</a:t>
              </a:r>
              <a:endParaRPr lang="en-US" altLang="zh-CN"/>
            </a:p>
          </p:txBody>
        </p:sp>
        <p:sp>
          <p:nvSpPr>
            <p:cNvPr id="28" name="Rectangle 430"/>
            <p:cNvSpPr>
              <a:spLocks noChangeArrowheads="1"/>
            </p:cNvSpPr>
            <p:nvPr/>
          </p:nvSpPr>
          <p:spPr bwMode="auto">
            <a:xfrm>
              <a:off x="1544" y="2779"/>
              <a:ext cx="37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i</a:t>
              </a:r>
              <a:endParaRPr lang="en-US" altLang="zh-CN"/>
            </a:p>
          </p:txBody>
        </p:sp>
        <p:sp>
          <p:nvSpPr>
            <p:cNvPr id="29" name="Rectangle 431"/>
            <p:cNvSpPr>
              <a:spLocks noChangeArrowheads="1"/>
            </p:cNvSpPr>
            <p:nvPr/>
          </p:nvSpPr>
          <p:spPr bwMode="auto">
            <a:xfrm>
              <a:off x="1555" y="2779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o</a:t>
              </a:r>
              <a:endParaRPr lang="en-US" altLang="zh-CN"/>
            </a:p>
          </p:txBody>
        </p:sp>
        <p:sp>
          <p:nvSpPr>
            <p:cNvPr id="30" name="Rectangle 432"/>
            <p:cNvSpPr>
              <a:spLocks noChangeArrowheads="1"/>
            </p:cNvSpPr>
            <p:nvPr/>
          </p:nvSpPr>
          <p:spPr bwMode="auto">
            <a:xfrm>
              <a:off x="1586" y="2779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n</a:t>
              </a:r>
              <a:endParaRPr lang="en-US" altLang="zh-CN"/>
            </a:p>
          </p:txBody>
        </p:sp>
        <p:sp>
          <p:nvSpPr>
            <p:cNvPr id="31" name="Rectangle 433"/>
            <p:cNvSpPr>
              <a:spLocks noChangeArrowheads="1"/>
            </p:cNvSpPr>
            <p:nvPr/>
          </p:nvSpPr>
          <p:spPr bwMode="auto">
            <a:xfrm>
              <a:off x="1616" y="2779"/>
              <a:ext cx="24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2" name="Rectangle 434"/>
            <p:cNvSpPr>
              <a:spLocks noChangeArrowheads="1"/>
            </p:cNvSpPr>
            <p:nvPr/>
          </p:nvSpPr>
          <p:spPr bwMode="auto">
            <a:xfrm>
              <a:off x="1368" y="2834"/>
              <a:ext cx="3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[</a:t>
              </a:r>
              <a:endParaRPr lang="en-US" altLang="zh-CN"/>
            </a:p>
          </p:txBody>
        </p:sp>
        <p:sp>
          <p:nvSpPr>
            <p:cNvPr id="33" name="Rectangle 435"/>
            <p:cNvSpPr>
              <a:spLocks noChangeArrowheads="1"/>
            </p:cNvSpPr>
            <p:nvPr/>
          </p:nvSpPr>
          <p:spPr bwMode="auto">
            <a:xfrm>
              <a:off x="1383" y="2834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1</a:t>
              </a:r>
              <a:endParaRPr lang="en-US" altLang="zh-CN"/>
            </a:p>
          </p:txBody>
        </p:sp>
        <p:sp>
          <p:nvSpPr>
            <p:cNvPr id="34" name="Rectangle 436"/>
            <p:cNvSpPr>
              <a:spLocks noChangeArrowheads="1"/>
            </p:cNvSpPr>
            <p:nvPr/>
          </p:nvSpPr>
          <p:spPr bwMode="auto">
            <a:xfrm>
              <a:off x="1413" y="2834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5</a:t>
              </a:r>
              <a:endParaRPr lang="en-US" altLang="zh-CN"/>
            </a:p>
          </p:txBody>
        </p:sp>
        <p:sp>
          <p:nvSpPr>
            <p:cNvPr id="35" name="Rectangle 437"/>
            <p:cNvSpPr>
              <a:spLocks noChangeArrowheads="1"/>
            </p:cNvSpPr>
            <p:nvPr/>
          </p:nvSpPr>
          <p:spPr bwMode="auto">
            <a:xfrm>
              <a:off x="1442" y="2834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–</a:t>
              </a:r>
              <a:endParaRPr lang="en-US" altLang="zh-CN"/>
            </a:p>
          </p:txBody>
        </p:sp>
        <p:sp>
          <p:nvSpPr>
            <p:cNvPr id="36" name="Rectangle 438"/>
            <p:cNvSpPr>
              <a:spLocks noChangeArrowheads="1"/>
            </p:cNvSpPr>
            <p:nvPr/>
          </p:nvSpPr>
          <p:spPr bwMode="auto">
            <a:xfrm>
              <a:off x="1483" y="2834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1</a:t>
              </a:r>
              <a:endParaRPr lang="en-US" altLang="zh-CN"/>
            </a:p>
          </p:txBody>
        </p:sp>
        <p:sp>
          <p:nvSpPr>
            <p:cNvPr id="37" name="Rectangle 439"/>
            <p:cNvSpPr>
              <a:spLocks noChangeArrowheads="1"/>
            </p:cNvSpPr>
            <p:nvPr/>
          </p:nvSpPr>
          <p:spPr bwMode="auto">
            <a:xfrm>
              <a:off x="1514" y="2834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1</a:t>
              </a:r>
              <a:endParaRPr lang="en-US" altLang="zh-CN"/>
            </a:p>
          </p:txBody>
        </p:sp>
        <p:sp>
          <p:nvSpPr>
            <p:cNvPr id="38" name="Rectangle 440"/>
            <p:cNvSpPr>
              <a:spLocks noChangeArrowheads="1"/>
            </p:cNvSpPr>
            <p:nvPr/>
          </p:nvSpPr>
          <p:spPr bwMode="auto">
            <a:xfrm>
              <a:off x="1542" y="2834"/>
              <a:ext cx="3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]</a:t>
              </a:r>
              <a:endParaRPr lang="en-US" altLang="zh-CN"/>
            </a:p>
          </p:txBody>
        </p:sp>
        <p:sp>
          <p:nvSpPr>
            <p:cNvPr id="39" name="Freeform 441"/>
            <p:cNvSpPr>
              <a:spLocks/>
            </p:cNvSpPr>
            <p:nvPr/>
          </p:nvSpPr>
          <p:spPr bwMode="auto">
            <a:xfrm>
              <a:off x="1235" y="2400"/>
              <a:ext cx="28" cy="28"/>
            </a:xfrm>
            <a:custGeom>
              <a:avLst/>
              <a:gdLst>
                <a:gd name="T0" fmla="*/ 13 w 28"/>
                <a:gd name="T1" fmla="*/ 26 h 28"/>
                <a:gd name="T2" fmla="*/ 15 w 28"/>
                <a:gd name="T3" fmla="*/ 28 h 28"/>
                <a:gd name="T4" fmla="*/ 17 w 28"/>
                <a:gd name="T5" fmla="*/ 26 h 28"/>
                <a:gd name="T6" fmla="*/ 19 w 28"/>
                <a:gd name="T7" fmla="*/ 26 h 28"/>
                <a:gd name="T8" fmla="*/ 21 w 28"/>
                <a:gd name="T9" fmla="*/ 24 h 28"/>
                <a:gd name="T10" fmla="*/ 24 w 28"/>
                <a:gd name="T11" fmla="*/ 24 h 28"/>
                <a:gd name="T12" fmla="*/ 24 w 28"/>
                <a:gd name="T13" fmla="*/ 21 h 28"/>
                <a:gd name="T14" fmla="*/ 26 w 28"/>
                <a:gd name="T15" fmla="*/ 19 h 28"/>
                <a:gd name="T16" fmla="*/ 26 w 28"/>
                <a:gd name="T17" fmla="*/ 17 h 28"/>
                <a:gd name="T18" fmla="*/ 26 w 28"/>
                <a:gd name="T19" fmla="*/ 15 h 28"/>
                <a:gd name="T20" fmla="*/ 28 w 28"/>
                <a:gd name="T21" fmla="*/ 13 h 28"/>
                <a:gd name="T22" fmla="*/ 26 w 28"/>
                <a:gd name="T23" fmla="*/ 10 h 28"/>
                <a:gd name="T24" fmla="*/ 26 w 28"/>
                <a:gd name="T25" fmla="*/ 8 h 28"/>
                <a:gd name="T26" fmla="*/ 24 w 28"/>
                <a:gd name="T27" fmla="*/ 6 h 28"/>
                <a:gd name="T28" fmla="*/ 24 w 28"/>
                <a:gd name="T29" fmla="*/ 4 h 28"/>
                <a:gd name="T30" fmla="*/ 21 w 28"/>
                <a:gd name="T31" fmla="*/ 2 h 28"/>
                <a:gd name="T32" fmla="*/ 19 w 28"/>
                <a:gd name="T33" fmla="*/ 2 h 28"/>
                <a:gd name="T34" fmla="*/ 17 w 28"/>
                <a:gd name="T35" fmla="*/ 2 h 28"/>
                <a:gd name="T36" fmla="*/ 15 w 28"/>
                <a:gd name="T37" fmla="*/ 0 h 28"/>
                <a:gd name="T38" fmla="*/ 13 w 28"/>
                <a:gd name="T39" fmla="*/ 0 h 28"/>
                <a:gd name="T40" fmla="*/ 10 w 28"/>
                <a:gd name="T41" fmla="*/ 0 h 28"/>
                <a:gd name="T42" fmla="*/ 8 w 28"/>
                <a:gd name="T43" fmla="*/ 2 h 28"/>
                <a:gd name="T44" fmla="*/ 6 w 28"/>
                <a:gd name="T45" fmla="*/ 2 h 28"/>
                <a:gd name="T46" fmla="*/ 4 w 28"/>
                <a:gd name="T47" fmla="*/ 4 h 28"/>
                <a:gd name="T48" fmla="*/ 2 w 28"/>
                <a:gd name="T49" fmla="*/ 6 h 28"/>
                <a:gd name="T50" fmla="*/ 2 w 28"/>
                <a:gd name="T51" fmla="*/ 8 h 28"/>
                <a:gd name="T52" fmla="*/ 0 w 28"/>
                <a:gd name="T53" fmla="*/ 8 h 28"/>
                <a:gd name="T54" fmla="*/ 0 w 28"/>
                <a:gd name="T55" fmla="*/ 10 h 28"/>
                <a:gd name="T56" fmla="*/ 0 w 28"/>
                <a:gd name="T57" fmla="*/ 13 h 28"/>
                <a:gd name="T58" fmla="*/ 0 w 28"/>
                <a:gd name="T59" fmla="*/ 15 h 28"/>
                <a:gd name="T60" fmla="*/ 0 w 28"/>
                <a:gd name="T61" fmla="*/ 17 h 28"/>
                <a:gd name="T62" fmla="*/ 2 w 28"/>
                <a:gd name="T63" fmla="*/ 19 h 28"/>
                <a:gd name="T64" fmla="*/ 2 w 28"/>
                <a:gd name="T65" fmla="*/ 21 h 28"/>
                <a:gd name="T66" fmla="*/ 4 w 28"/>
                <a:gd name="T67" fmla="*/ 24 h 28"/>
                <a:gd name="T68" fmla="*/ 6 w 28"/>
                <a:gd name="T69" fmla="*/ 24 h 28"/>
                <a:gd name="T70" fmla="*/ 8 w 28"/>
                <a:gd name="T71" fmla="*/ 26 h 28"/>
                <a:gd name="T72" fmla="*/ 10 w 28"/>
                <a:gd name="T73" fmla="*/ 28 h 28"/>
                <a:gd name="T74" fmla="*/ 13 w 28"/>
                <a:gd name="T75" fmla="*/ 28 h 28"/>
                <a:gd name="T76" fmla="*/ 13 w 28"/>
                <a:gd name="T77" fmla="*/ 26 h 28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28"/>
                <a:gd name="T118" fmla="*/ 0 h 28"/>
                <a:gd name="T119" fmla="*/ 28 w 28"/>
                <a:gd name="T120" fmla="*/ 28 h 28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28" h="28">
                  <a:moveTo>
                    <a:pt x="13" y="26"/>
                  </a:moveTo>
                  <a:lnTo>
                    <a:pt x="15" y="28"/>
                  </a:lnTo>
                  <a:lnTo>
                    <a:pt x="17" y="26"/>
                  </a:lnTo>
                  <a:lnTo>
                    <a:pt x="19" y="26"/>
                  </a:lnTo>
                  <a:lnTo>
                    <a:pt x="21" y="24"/>
                  </a:lnTo>
                  <a:lnTo>
                    <a:pt x="24" y="24"/>
                  </a:lnTo>
                  <a:lnTo>
                    <a:pt x="24" y="21"/>
                  </a:lnTo>
                  <a:lnTo>
                    <a:pt x="26" y="19"/>
                  </a:lnTo>
                  <a:lnTo>
                    <a:pt x="26" y="17"/>
                  </a:lnTo>
                  <a:lnTo>
                    <a:pt x="26" y="15"/>
                  </a:lnTo>
                  <a:lnTo>
                    <a:pt x="28" y="13"/>
                  </a:lnTo>
                  <a:lnTo>
                    <a:pt x="26" y="10"/>
                  </a:lnTo>
                  <a:lnTo>
                    <a:pt x="26" y="8"/>
                  </a:lnTo>
                  <a:lnTo>
                    <a:pt x="24" y="6"/>
                  </a:lnTo>
                  <a:lnTo>
                    <a:pt x="24" y="4"/>
                  </a:lnTo>
                  <a:lnTo>
                    <a:pt x="21" y="2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2" y="21"/>
                  </a:lnTo>
                  <a:lnTo>
                    <a:pt x="4" y="24"/>
                  </a:lnTo>
                  <a:lnTo>
                    <a:pt x="6" y="24"/>
                  </a:lnTo>
                  <a:lnTo>
                    <a:pt x="8" y="26"/>
                  </a:lnTo>
                  <a:lnTo>
                    <a:pt x="10" y="28"/>
                  </a:lnTo>
                  <a:lnTo>
                    <a:pt x="13" y="28"/>
                  </a:lnTo>
                  <a:lnTo>
                    <a:pt x="13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Freeform 442"/>
            <p:cNvSpPr>
              <a:spLocks/>
            </p:cNvSpPr>
            <p:nvPr/>
          </p:nvSpPr>
          <p:spPr bwMode="auto">
            <a:xfrm>
              <a:off x="1235" y="2655"/>
              <a:ext cx="28" cy="26"/>
            </a:xfrm>
            <a:custGeom>
              <a:avLst/>
              <a:gdLst>
                <a:gd name="T0" fmla="*/ 13 w 28"/>
                <a:gd name="T1" fmla="*/ 26 h 26"/>
                <a:gd name="T2" fmla="*/ 15 w 28"/>
                <a:gd name="T3" fmla="*/ 26 h 26"/>
                <a:gd name="T4" fmla="*/ 17 w 28"/>
                <a:gd name="T5" fmla="*/ 26 h 26"/>
                <a:gd name="T6" fmla="*/ 19 w 28"/>
                <a:gd name="T7" fmla="*/ 26 h 26"/>
                <a:gd name="T8" fmla="*/ 21 w 28"/>
                <a:gd name="T9" fmla="*/ 24 h 26"/>
                <a:gd name="T10" fmla="*/ 24 w 28"/>
                <a:gd name="T11" fmla="*/ 24 h 26"/>
                <a:gd name="T12" fmla="*/ 24 w 28"/>
                <a:gd name="T13" fmla="*/ 22 h 26"/>
                <a:gd name="T14" fmla="*/ 26 w 28"/>
                <a:gd name="T15" fmla="*/ 19 h 26"/>
                <a:gd name="T16" fmla="*/ 26 w 28"/>
                <a:gd name="T17" fmla="*/ 17 h 26"/>
                <a:gd name="T18" fmla="*/ 26 w 28"/>
                <a:gd name="T19" fmla="*/ 15 h 26"/>
                <a:gd name="T20" fmla="*/ 28 w 28"/>
                <a:gd name="T21" fmla="*/ 13 h 26"/>
                <a:gd name="T22" fmla="*/ 26 w 28"/>
                <a:gd name="T23" fmla="*/ 11 h 26"/>
                <a:gd name="T24" fmla="*/ 26 w 28"/>
                <a:gd name="T25" fmla="*/ 9 h 26"/>
                <a:gd name="T26" fmla="*/ 26 w 28"/>
                <a:gd name="T27" fmla="*/ 6 h 26"/>
                <a:gd name="T28" fmla="*/ 24 w 28"/>
                <a:gd name="T29" fmla="*/ 6 h 26"/>
                <a:gd name="T30" fmla="*/ 24 w 28"/>
                <a:gd name="T31" fmla="*/ 4 h 26"/>
                <a:gd name="T32" fmla="*/ 21 w 28"/>
                <a:gd name="T33" fmla="*/ 2 h 26"/>
                <a:gd name="T34" fmla="*/ 19 w 28"/>
                <a:gd name="T35" fmla="*/ 2 h 26"/>
                <a:gd name="T36" fmla="*/ 17 w 28"/>
                <a:gd name="T37" fmla="*/ 0 h 26"/>
                <a:gd name="T38" fmla="*/ 15 w 28"/>
                <a:gd name="T39" fmla="*/ 0 h 26"/>
                <a:gd name="T40" fmla="*/ 13 w 28"/>
                <a:gd name="T41" fmla="*/ 0 h 26"/>
                <a:gd name="T42" fmla="*/ 10 w 28"/>
                <a:gd name="T43" fmla="*/ 0 h 26"/>
                <a:gd name="T44" fmla="*/ 8 w 28"/>
                <a:gd name="T45" fmla="*/ 0 h 26"/>
                <a:gd name="T46" fmla="*/ 8 w 28"/>
                <a:gd name="T47" fmla="*/ 2 h 26"/>
                <a:gd name="T48" fmla="*/ 6 w 28"/>
                <a:gd name="T49" fmla="*/ 2 h 26"/>
                <a:gd name="T50" fmla="*/ 4 w 28"/>
                <a:gd name="T51" fmla="*/ 4 h 26"/>
                <a:gd name="T52" fmla="*/ 2 w 28"/>
                <a:gd name="T53" fmla="*/ 6 h 26"/>
                <a:gd name="T54" fmla="*/ 0 w 28"/>
                <a:gd name="T55" fmla="*/ 9 h 26"/>
                <a:gd name="T56" fmla="*/ 0 w 28"/>
                <a:gd name="T57" fmla="*/ 11 h 26"/>
                <a:gd name="T58" fmla="*/ 0 w 28"/>
                <a:gd name="T59" fmla="*/ 13 h 26"/>
                <a:gd name="T60" fmla="*/ 0 w 28"/>
                <a:gd name="T61" fmla="*/ 15 h 26"/>
                <a:gd name="T62" fmla="*/ 0 w 28"/>
                <a:gd name="T63" fmla="*/ 17 h 26"/>
                <a:gd name="T64" fmla="*/ 2 w 28"/>
                <a:gd name="T65" fmla="*/ 19 h 26"/>
                <a:gd name="T66" fmla="*/ 2 w 28"/>
                <a:gd name="T67" fmla="*/ 22 h 26"/>
                <a:gd name="T68" fmla="*/ 4 w 28"/>
                <a:gd name="T69" fmla="*/ 24 h 26"/>
                <a:gd name="T70" fmla="*/ 6 w 28"/>
                <a:gd name="T71" fmla="*/ 24 h 26"/>
                <a:gd name="T72" fmla="*/ 8 w 28"/>
                <a:gd name="T73" fmla="*/ 26 h 26"/>
                <a:gd name="T74" fmla="*/ 10 w 28"/>
                <a:gd name="T75" fmla="*/ 26 h 26"/>
                <a:gd name="T76" fmla="*/ 13 w 28"/>
                <a:gd name="T77" fmla="*/ 26 h 2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28"/>
                <a:gd name="T118" fmla="*/ 0 h 26"/>
                <a:gd name="T119" fmla="*/ 28 w 28"/>
                <a:gd name="T120" fmla="*/ 26 h 2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28" h="26">
                  <a:moveTo>
                    <a:pt x="13" y="26"/>
                  </a:moveTo>
                  <a:lnTo>
                    <a:pt x="15" y="26"/>
                  </a:lnTo>
                  <a:lnTo>
                    <a:pt x="17" y="26"/>
                  </a:lnTo>
                  <a:lnTo>
                    <a:pt x="19" y="26"/>
                  </a:lnTo>
                  <a:lnTo>
                    <a:pt x="21" y="24"/>
                  </a:lnTo>
                  <a:lnTo>
                    <a:pt x="24" y="24"/>
                  </a:lnTo>
                  <a:lnTo>
                    <a:pt x="24" y="22"/>
                  </a:lnTo>
                  <a:lnTo>
                    <a:pt x="26" y="19"/>
                  </a:lnTo>
                  <a:lnTo>
                    <a:pt x="26" y="17"/>
                  </a:lnTo>
                  <a:lnTo>
                    <a:pt x="26" y="15"/>
                  </a:lnTo>
                  <a:lnTo>
                    <a:pt x="28" y="13"/>
                  </a:lnTo>
                  <a:lnTo>
                    <a:pt x="26" y="11"/>
                  </a:lnTo>
                  <a:lnTo>
                    <a:pt x="26" y="9"/>
                  </a:lnTo>
                  <a:lnTo>
                    <a:pt x="26" y="6"/>
                  </a:lnTo>
                  <a:lnTo>
                    <a:pt x="24" y="6"/>
                  </a:lnTo>
                  <a:lnTo>
                    <a:pt x="24" y="4"/>
                  </a:lnTo>
                  <a:lnTo>
                    <a:pt x="21" y="2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2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2" y="22"/>
                  </a:lnTo>
                  <a:lnTo>
                    <a:pt x="4" y="24"/>
                  </a:lnTo>
                  <a:lnTo>
                    <a:pt x="6" y="24"/>
                  </a:lnTo>
                  <a:lnTo>
                    <a:pt x="8" y="26"/>
                  </a:lnTo>
                  <a:lnTo>
                    <a:pt x="10" y="26"/>
                  </a:lnTo>
                  <a:lnTo>
                    <a:pt x="13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" name="Line 443"/>
            <p:cNvSpPr>
              <a:spLocks noChangeShapeType="1"/>
            </p:cNvSpPr>
            <p:nvPr/>
          </p:nvSpPr>
          <p:spPr bwMode="auto">
            <a:xfrm>
              <a:off x="2380" y="1464"/>
              <a:ext cx="2" cy="949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Line 444"/>
            <p:cNvSpPr>
              <a:spLocks noChangeShapeType="1"/>
            </p:cNvSpPr>
            <p:nvPr/>
          </p:nvSpPr>
          <p:spPr bwMode="auto">
            <a:xfrm flipH="1">
              <a:off x="2465" y="1331"/>
              <a:ext cx="54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" name="Freeform 445"/>
            <p:cNvSpPr>
              <a:spLocks/>
            </p:cNvSpPr>
            <p:nvPr/>
          </p:nvSpPr>
          <p:spPr bwMode="auto">
            <a:xfrm>
              <a:off x="2369" y="2053"/>
              <a:ext cx="26" cy="26"/>
            </a:xfrm>
            <a:custGeom>
              <a:avLst/>
              <a:gdLst>
                <a:gd name="T0" fmla="*/ 11 w 26"/>
                <a:gd name="T1" fmla="*/ 26 h 26"/>
                <a:gd name="T2" fmla="*/ 15 w 26"/>
                <a:gd name="T3" fmla="*/ 26 h 26"/>
                <a:gd name="T4" fmla="*/ 17 w 26"/>
                <a:gd name="T5" fmla="*/ 26 h 26"/>
                <a:gd name="T6" fmla="*/ 19 w 26"/>
                <a:gd name="T7" fmla="*/ 26 h 26"/>
                <a:gd name="T8" fmla="*/ 22 w 26"/>
                <a:gd name="T9" fmla="*/ 24 h 26"/>
                <a:gd name="T10" fmla="*/ 24 w 26"/>
                <a:gd name="T11" fmla="*/ 22 h 26"/>
                <a:gd name="T12" fmla="*/ 24 w 26"/>
                <a:gd name="T13" fmla="*/ 19 h 26"/>
                <a:gd name="T14" fmla="*/ 26 w 26"/>
                <a:gd name="T15" fmla="*/ 17 h 26"/>
                <a:gd name="T16" fmla="*/ 26 w 26"/>
                <a:gd name="T17" fmla="*/ 15 h 26"/>
                <a:gd name="T18" fmla="*/ 26 w 26"/>
                <a:gd name="T19" fmla="*/ 13 h 26"/>
                <a:gd name="T20" fmla="*/ 26 w 26"/>
                <a:gd name="T21" fmla="*/ 11 h 26"/>
                <a:gd name="T22" fmla="*/ 26 w 26"/>
                <a:gd name="T23" fmla="*/ 8 h 26"/>
                <a:gd name="T24" fmla="*/ 24 w 26"/>
                <a:gd name="T25" fmla="*/ 6 h 26"/>
                <a:gd name="T26" fmla="*/ 22 w 26"/>
                <a:gd name="T27" fmla="*/ 4 h 26"/>
                <a:gd name="T28" fmla="*/ 22 w 26"/>
                <a:gd name="T29" fmla="*/ 2 h 26"/>
                <a:gd name="T30" fmla="*/ 19 w 26"/>
                <a:gd name="T31" fmla="*/ 2 h 26"/>
                <a:gd name="T32" fmla="*/ 17 w 26"/>
                <a:gd name="T33" fmla="*/ 0 h 26"/>
                <a:gd name="T34" fmla="*/ 15 w 26"/>
                <a:gd name="T35" fmla="*/ 0 h 26"/>
                <a:gd name="T36" fmla="*/ 13 w 26"/>
                <a:gd name="T37" fmla="*/ 0 h 26"/>
                <a:gd name="T38" fmla="*/ 11 w 26"/>
                <a:gd name="T39" fmla="*/ 0 h 26"/>
                <a:gd name="T40" fmla="*/ 8 w 26"/>
                <a:gd name="T41" fmla="*/ 0 h 26"/>
                <a:gd name="T42" fmla="*/ 6 w 26"/>
                <a:gd name="T43" fmla="*/ 2 h 26"/>
                <a:gd name="T44" fmla="*/ 4 w 26"/>
                <a:gd name="T45" fmla="*/ 2 h 26"/>
                <a:gd name="T46" fmla="*/ 4 w 26"/>
                <a:gd name="T47" fmla="*/ 4 h 26"/>
                <a:gd name="T48" fmla="*/ 2 w 26"/>
                <a:gd name="T49" fmla="*/ 6 h 26"/>
                <a:gd name="T50" fmla="*/ 0 w 26"/>
                <a:gd name="T51" fmla="*/ 6 h 26"/>
                <a:gd name="T52" fmla="*/ 0 w 26"/>
                <a:gd name="T53" fmla="*/ 8 h 26"/>
                <a:gd name="T54" fmla="*/ 0 w 26"/>
                <a:gd name="T55" fmla="*/ 11 h 26"/>
                <a:gd name="T56" fmla="*/ 0 w 26"/>
                <a:gd name="T57" fmla="*/ 13 h 26"/>
                <a:gd name="T58" fmla="*/ 0 w 26"/>
                <a:gd name="T59" fmla="*/ 15 h 26"/>
                <a:gd name="T60" fmla="*/ 0 w 26"/>
                <a:gd name="T61" fmla="*/ 17 h 26"/>
                <a:gd name="T62" fmla="*/ 0 w 26"/>
                <a:gd name="T63" fmla="*/ 19 h 26"/>
                <a:gd name="T64" fmla="*/ 2 w 26"/>
                <a:gd name="T65" fmla="*/ 22 h 26"/>
                <a:gd name="T66" fmla="*/ 4 w 26"/>
                <a:gd name="T67" fmla="*/ 24 h 26"/>
                <a:gd name="T68" fmla="*/ 6 w 26"/>
                <a:gd name="T69" fmla="*/ 26 h 26"/>
                <a:gd name="T70" fmla="*/ 8 w 26"/>
                <a:gd name="T71" fmla="*/ 26 h 26"/>
                <a:gd name="T72" fmla="*/ 11 w 26"/>
                <a:gd name="T73" fmla="*/ 26 h 26"/>
                <a:gd name="T74" fmla="*/ 13 w 26"/>
                <a:gd name="T75" fmla="*/ 26 h 26"/>
                <a:gd name="T76" fmla="*/ 11 w 26"/>
                <a:gd name="T77" fmla="*/ 26 h 2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26"/>
                <a:gd name="T118" fmla="*/ 0 h 26"/>
                <a:gd name="T119" fmla="*/ 26 w 26"/>
                <a:gd name="T120" fmla="*/ 26 h 2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26" h="26">
                  <a:moveTo>
                    <a:pt x="11" y="26"/>
                  </a:moveTo>
                  <a:lnTo>
                    <a:pt x="15" y="26"/>
                  </a:lnTo>
                  <a:lnTo>
                    <a:pt x="17" y="26"/>
                  </a:lnTo>
                  <a:lnTo>
                    <a:pt x="19" y="26"/>
                  </a:lnTo>
                  <a:lnTo>
                    <a:pt x="22" y="24"/>
                  </a:lnTo>
                  <a:lnTo>
                    <a:pt x="24" y="22"/>
                  </a:lnTo>
                  <a:lnTo>
                    <a:pt x="24" y="19"/>
                  </a:lnTo>
                  <a:lnTo>
                    <a:pt x="26" y="17"/>
                  </a:lnTo>
                  <a:lnTo>
                    <a:pt x="26" y="15"/>
                  </a:lnTo>
                  <a:lnTo>
                    <a:pt x="26" y="13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24" y="6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2" y="22"/>
                  </a:lnTo>
                  <a:lnTo>
                    <a:pt x="4" y="24"/>
                  </a:lnTo>
                  <a:lnTo>
                    <a:pt x="6" y="26"/>
                  </a:lnTo>
                  <a:lnTo>
                    <a:pt x="8" y="26"/>
                  </a:lnTo>
                  <a:lnTo>
                    <a:pt x="11" y="26"/>
                  </a:lnTo>
                  <a:lnTo>
                    <a:pt x="13" y="26"/>
                  </a:lnTo>
                  <a:lnTo>
                    <a:pt x="11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Freeform 446"/>
            <p:cNvSpPr>
              <a:spLocks/>
            </p:cNvSpPr>
            <p:nvPr/>
          </p:nvSpPr>
          <p:spPr bwMode="auto">
            <a:xfrm>
              <a:off x="2153" y="883"/>
              <a:ext cx="107" cy="2077"/>
            </a:xfrm>
            <a:custGeom>
              <a:avLst/>
              <a:gdLst>
                <a:gd name="T0" fmla="*/ 107 w 107"/>
                <a:gd name="T1" fmla="*/ 2077 h 2077"/>
                <a:gd name="T2" fmla="*/ 107 w 107"/>
                <a:gd name="T3" fmla="*/ 0 h 2077"/>
                <a:gd name="T4" fmla="*/ 0 w 107"/>
                <a:gd name="T5" fmla="*/ 0 h 2077"/>
                <a:gd name="T6" fmla="*/ 0 w 107"/>
                <a:gd name="T7" fmla="*/ 2077 h 2077"/>
                <a:gd name="T8" fmla="*/ 107 w 107"/>
                <a:gd name="T9" fmla="*/ 2077 h 20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7"/>
                <a:gd name="T16" fmla="*/ 0 h 2077"/>
                <a:gd name="T17" fmla="*/ 107 w 107"/>
                <a:gd name="T18" fmla="*/ 2077 h 207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7" h="2077">
                  <a:moveTo>
                    <a:pt x="107" y="2077"/>
                  </a:moveTo>
                  <a:lnTo>
                    <a:pt x="107" y="0"/>
                  </a:lnTo>
                  <a:lnTo>
                    <a:pt x="0" y="0"/>
                  </a:lnTo>
                  <a:lnTo>
                    <a:pt x="0" y="2077"/>
                  </a:lnTo>
                  <a:lnTo>
                    <a:pt x="107" y="20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Freeform 447"/>
            <p:cNvSpPr>
              <a:spLocks/>
            </p:cNvSpPr>
            <p:nvPr/>
          </p:nvSpPr>
          <p:spPr bwMode="auto">
            <a:xfrm>
              <a:off x="2153" y="883"/>
              <a:ext cx="107" cy="2077"/>
            </a:xfrm>
            <a:custGeom>
              <a:avLst/>
              <a:gdLst>
                <a:gd name="T0" fmla="*/ 107 w 107"/>
                <a:gd name="T1" fmla="*/ 2077 h 2077"/>
                <a:gd name="T2" fmla="*/ 107 w 107"/>
                <a:gd name="T3" fmla="*/ 0 h 2077"/>
                <a:gd name="T4" fmla="*/ 0 w 107"/>
                <a:gd name="T5" fmla="*/ 0 h 2077"/>
                <a:gd name="T6" fmla="*/ 0 w 107"/>
                <a:gd name="T7" fmla="*/ 2077 h 2077"/>
                <a:gd name="T8" fmla="*/ 107 w 107"/>
                <a:gd name="T9" fmla="*/ 2077 h 20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7"/>
                <a:gd name="T16" fmla="*/ 0 h 2077"/>
                <a:gd name="T17" fmla="*/ 107 w 107"/>
                <a:gd name="T18" fmla="*/ 2077 h 207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7" h="2077">
                  <a:moveTo>
                    <a:pt x="107" y="2077"/>
                  </a:moveTo>
                  <a:lnTo>
                    <a:pt x="107" y="0"/>
                  </a:lnTo>
                  <a:lnTo>
                    <a:pt x="0" y="0"/>
                  </a:lnTo>
                  <a:lnTo>
                    <a:pt x="0" y="2077"/>
                  </a:lnTo>
                  <a:lnTo>
                    <a:pt x="107" y="2077"/>
                  </a:lnTo>
                </a:path>
              </a:pathLst>
            </a:custGeom>
            <a:noFill/>
            <a:ln w="1111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Freeform 448"/>
            <p:cNvSpPr>
              <a:spLocks/>
            </p:cNvSpPr>
            <p:nvPr/>
          </p:nvSpPr>
          <p:spPr bwMode="auto">
            <a:xfrm>
              <a:off x="2369" y="2400"/>
              <a:ext cx="26" cy="28"/>
            </a:xfrm>
            <a:custGeom>
              <a:avLst/>
              <a:gdLst>
                <a:gd name="T0" fmla="*/ 11 w 26"/>
                <a:gd name="T1" fmla="*/ 26 h 28"/>
                <a:gd name="T2" fmla="*/ 15 w 26"/>
                <a:gd name="T3" fmla="*/ 28 h 28"/>
                <a:gd name="T4" fmla="*/ 17 w 26"/>
                <a:gd name="T5" fmla="*/ 26 h 28"/>
                <a:gd name="T6" fmla="*/ 19 w 26"/>
                <a:gd name="T7" fmla="*/ 26 h 28"/>
                <a:gd name="T8" fmla="*/ 19 w 26"/>
                <a:gd name="T9" fmla="*/ 24 h 28"/>
                <a:gd name="T10" fmla="*/ 22 w 26"/>
                <a:gd name="T11" fmla="*/ 24 h 28"/>
                <a:gd name="T12" fmla="*/ 24 w 26"/>
                <a:gd name="T13" fmla="*/ 21 h 28"/>
                <a:gd name="T14" fmla="*/ 24 w 26"/>
                <a:gd name="T15" fmla="*/ 19 h 28"/>
                <a:gd name="T16" fmla="*/ 26 w 26"/>
                <a:gd name="T17" fmla="*/ 17 h 28"/>
                <a:gd name="T18" fmla="*/ 26 w 26"/>
                <a:gd name="T19" fmla="*/ 15 h 28"/>
                <a:gd name="T20" fmla="*/ 26 w 26"/>
                <a:gd name="T21" fmla="*/ 13 h 28"/>
                <a:gd name="T22" fmla="*/ 26 w 26"/>
                <a:gd name="T23" fmla="*/ 10 h 28"/>
                <a:gd name="T24" fmla="*/ 24 w 26"/>
                <a:gd name="T25" fmla="*/ 8 h 28"/>
                <a:gd name="T26" fmla="*/ 24 w 26"/>
                <a:gd name="T27" fmla="*/ 6 h 28"/>
                <a:gd name="T28" fmla="*/ 22 w 26"/>
                <a:gd name="T29" fmla="*/ 4 h 28"/>
                <a:gd name="T30" fmla="*/ 19 w 26"/>
                <a:gd name="T31" fmla="*/ 2 h 28"/>
                <a:gd name="T32" fmla="*/ 17 w 26"/>
                <a:gd name="T33" fmla="*/ 2 h 28"/>
                <a:gd name="T34" fmla="*/ 15 w 26"/>
                <a:gd name="T35" fmla="*/ 0 h 28"/>
                <a:gd name="T36" fmla="*/ 13 w 26"/>
                <a:gd name="T37" fmla="*/ 0 h 28"/>
                <a:gd name="T38" fmla="*/ 11 w 26"/>
                <a:gd name="T39" fmla="*/ 0 h 28"/>
                <a:gd name="T40" fmla="*/ 8 w 26"/>
                <a:gd name="T41" fmla="*/ 2 h 28"/>
                <a:gd name="T42" fmla="*/ 6 w 26"/>
                <a:gd name="T43" fmla="*/ 2 h 28"/>
                <a:gd name="T44" fmla="*/ 4 w 26"/>
                <a:gd name="T45" fmla="*/ 2 h 28"/>
                <a:gd name="T46" fmla="*/ 2 w 26"/>
                <a:gd name="T47" fmla="*/ 4 h 28"/>
                <a:gd name="T48" fmla="*/ 2 w 26"/>
                <a:gd name="T49" fmla="*/ 6 h 28"/>
                <a:gd name="T50" fmla="*/ 0 w 26"/>
                <a:gd name="T51" fmla="*/ 8 h 28"/>
                <a:gd name="T52" fmla="*/ 0 w 26"/>
                <a:gd name="T53" fmla="*/ 10 h 28"/>
                <a:gd name="T54" fmla="*/ 0 w 26"/>
                <a:gd name="T55" fmla="*/ 13 h 28"/>
                <a:gd name="T56" fmla="*/ 0 w 26"/>
                <a:gd name="T57" fmla="*/ 15 h 28"/>
                <a:gd name="T58" fmla="*/ 0 w 26"/>
                <a:gd name="T59" fmla="*/ 17 h 28"/>
                <a:gd name="T60" fmla="*/ 0 w 26"/>
                <a:gd name="T61" fmla="*/ 19 h 28"/>
                <a:gd name="T62" fmla="*/ 2 w 26"/>
                <a:gd name="T63" fmla="*/ 21 h 28"/>
                <a:gd name="T64" fmla="*/ 2 w 26"/>
                <a:gd name="T65" fmla="*/ 24 h 28"/>
                <a:gd name="T66" fmla="*/ 4 w 26"/>
                <a:gd name="T67" fmla="*/ 24 h 28"/>
                <a:gd name="T68" fmla="*/ 6 w 26"/>
                <a:gd name="T69" fmla="*/ 26 h 28"/>
                <a:gd name="T70" fmla="*/ 8 w 26"/>
                <a:gd name="T71" fmla="*/ 26 h 28"/>
                <a:gd name="T72" fmla="*/ 11 w 26"/>
                <a:gd name="T73" fmla="*/ 28 h 28"/>
                <a:gd name="T74" fmla="*/ 13 w 26"/>
                <a:gd name="T75" fmla="*/ 28 h 28"/>
                <a:gd name="T76" fmla="*/ 11 w 26"/>
                <a:gd name="T77" fmla="*/ 26 h 28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26"/>
                <a:gd name="T118" fmla="*/ 0 h 28"/>
                <a:gd name="T119" fmla="*/ 26 w 26"/>
                <a:gd name="T120" fmla="*/ 28 h 28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26" h="28">
                  <a:moveTo>
                    <a:pt x="11" y="26"/>
                  </a:moveTo>
                  <a:lnTo>
                    <a:pt x="15" y="28"/>
                  </a:lnTo>
                  <a:lnTo>
                    <a:pt x="17" y="26"/>
                  </a:lnTo>
                  <a:lnTo>
                    <a:pt x="19" y="26"/>
                  </a:lnTo>
                  <a:lnTo>
                    <a:pt x="19" y="24"/>
                  </a:lnTo>
                  <a:lnTo>
                    <a:pt x="22" y="24"/>
                  </a:lnTo>
                  <a:lnTo>
                    <a:pt x="24" y="21"/>
                  </a:lnTo>
                  <a:lnTo>
                    <a:pt x="24" y="19"/>
                  </a:lnTo>
                  <a:lnTo>
                    <a:pt x="26" y="17"/>
                  </a:lnTo>
                  <a:lnTo>
                    <a:pt x="26" y="15"/>
                  </a:lnTo>
                  <a:lnTo>
                    <a:pt x="26" y="13"/>
                  </a:lnTo>
                  <a:lnTo>
                    <a:pt x="26" y="10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2" y="4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8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2" y="21"/>
                  </a:lnTo>
                  <a:lnTo>
                    <a:pt x="2" y="24"/>
                  </a:lnTo>
                  <a:lnTo>
                    <a:pt x="4" y="24"/>
                  </a:lnTo>
                  <a:lnTo>
                    <a:pt x="6" y="26"/>
                  </a:lnTo>
                  <a:lnTo>
                    <a:pt x="8" y="26"/>
                  </a:lnTo>
                  <a:lnTo>
                    <a:pt x="11" y="28"/>
                  </a:lnTo>
                  <a:lnTo>
                    <a:pt x="13" y="28"/>
                  </a:lnTo>
                  <a:lnTo>
                    <a:pt x="11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7" name="Line 449"/>
            <p:cNvSpPr>
              <a:spLocks noChangeShapeType="1"/>
            </p:cNvSpPr>
            <p:nvPr/>
          </p:nvSpPr>
          <p:spPr bwMode="auto">
            <a:xfrm flipH="1" flipV="1">
              <a:off x="2456" y="2378"/>
              <a:ext cx="41" cy="7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" name="Rectangle 450"/>
            <p:cNvSpPr>
              <a:spLocks noChangeArrowheads="1"/>
            </p:cNvSpPr>
            <p:nvPr/>
          </p:nvSpPr>
          <p:spPr bwMode="auto">
            <a:xfrm>
              <a:off x="2460" y="2308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6</a:t>
              </a:r>
              <a:endParaRPr lang="en-US" altLang="zh-CN"/>
            </a:p>
          </p:txBody>
        </p:sp>
        <p:sp>
          <p:nvSpPr>
            <p:cNvPr id="49" name="Line 451"/>
            <p:cNvSpPr>
              <a:spLocks noChangeShapeType="1"/>
            </p:cNvSpPr>
            <p:nvPr/>
          </p:nvSpPr>
          <p:spPr bwMode="auto">
            <a:xfrm flipH="1">
              <a:off x="2260" y="2910"/>
              <a:ext cx="144" cy="1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" name="Line 452"/>
            <p:cNvSpPr>
              <a:spLocks noChangeShapeType="1"/>
            </p:cNvSpPr>
            <p:nvPr/>
          </p:nvSpPr>
          <p:spPr bwMode="auto">
            <a:xfrm flipH="1">
              <a:off x="2260" y="2668"/>
              <a:ext cx="144" cy="1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1" name="Line 453"/>
            <p:cNvSpPr>
              <a:spLocks noChangeShapeType="1"/>
            </p:cNvSpPr>
            <p:nvPr/>
          </p:nvSpPr>
          <p:spPr bwMode="auto">
            <a:xfrm>
              <a:off x="1125" y="1782"/>
              <a:ext cx="123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2" name="Freeform 454"/>
            <p:cNvSpPr>
              <a:spLocks/>
            </p:cNvSpPr>
            <p:nvPr/>
          </p:nvSpPr>
          <p:spPr bwMode="auto">
            <a:xfrm>
              <a:off x="988" y="1769"/>
              <a:ext cx="28" cy="29"/>
            </a:xfrm>
            <a:custGeom>
              <a:avLst/>
              <a:gdLst>
                <a:gd name="T0" fmla="*/ 0 w 28"/>
                <a:gd name="T1" fmla="*/ 0 h 29"/>
                <a:gd name="T2" fmla="*/ 2 w 28"/>
                <a:gd name="T3" fmla="*/ 29 h 29"/>
                <a:gd name="T4" fmla="*/ 28 w 28"/>
                <a:gd name="T5" fmla="*/ 15 h 29"/>
                <a:gd name="T6" fmla="*/ 2 w 28"/>
                <a:gd name="T7" fmla="*/ 2 h 29"/>
                <a:gd name="T8" fmla="*/ 0 w 28"/>
                <a:gd name="T9" fmla="*/ 0 h 2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9"/>
                <a:gd name="T17" fmla="*/ 28 w 28"/>
                <a:gd name="T18" fmla="*/ 29 h 2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9">
                  <a:moveTo>
                    <a:pt x="0" y="0"/>
                  </a:moveTo>
                  <a:lnTo>
                    <a:pt x="2" y="29"/>
                  </a:lnTo>
                  <a:lnTo>
                    <a:pt x="28" y="15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Line 455"/>
            <p:cNvSpPr>
              <a:spLocks noChangeShapeType="1"/>
            </p:cNvSpPr>
            <p:nvPr/>
          </p:nvSpPr>
          <p:spPr bwMode="auto">
            <a:xfrm>
              <a:off x="938" y="1782"/>
              <a:ext cx="59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4" name="Freeform 456"/>
            <p:cNvSpPr>
              <a:spLocks/>
            </p:cNvSpPr>
            <p:nvPr/>
          </p:nvSpPr>
          <p:spPr bwMode="auto">
            <a:xfrm>
              <a:off x="2122" y="1608"/>
              <a:ext cx="26" cy="28"/>
            </a:xfrm>
            <a:custGeom>
              <a:avLst/>
              <a:gdLst>
                <a:gd name="T0" fmla="*/ 0 w 26"/>
                <a:gd name="T1" fmla="*/ 0 h 28"/>
                <a:gd name="T2" fmla="*/ 0 w 26"/>
                <a:gd name="T3" fmla="*/ 28 h 28"/>
                <a:gd name="T4" fmla="*/ 26 w 26"/>
                <a:gd name="T5" fmla="*/ 15 h 28"/>
                <a:gd name="T6" fmla="*/ 0 w 26"/>
                <a:gd name="T7" fmla="*/ 2 h 28"/>
                <a:gd name="T8" fmla="*/ 0 w 26"/>
                <a:gd name="T9" fmla="*/ 0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28"/>
                <a:gd name="T17" fmla="*/ 26 w 26"/>
                <a:gd name="T18" fmla="*/ 28 h 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28">
                  <a:moveTo>
                    <a:pt x="0" y="0"/>
                  </a:moveTo>
                  <a:lnTo>
                    <a:pt x="0" y="28"/>
                  </a:lnTo>
                  <a:lnTo>
                    <a:pt x="26" y="15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Line 457"/>
            <p:cNvSpPr>
              <a:spLocks noChangeShapeType="1"/>
            </p:cNvSpPr>
            <p:nvPr/>
          </p:nvSpPr>
          <p:spPr bwMode="auto">
            <a:xfrm flipH="1">
              <a:off x="2260" y="1623"/>
              <a:ext cx="362" cy="1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6" name="Line 458"/>
            <p:cNvSpPr>
              <a:spLocks noChangeShapeType="1"/>
            </p:cNvSpPr>
            <p:nvPr/>
          </p:nvSpPr>
          <p:spPr bwMode="auto">
            <a:xfrm flipH="1">
              <a:off x="2031" y="1623"/>
              <a:ext cx="96" cy="1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" name="Freeform 459"/>
            <p:cNvSpPr>
              <a:spLocks/>
            </p:cNvSpPr>
            <p:nvPr/>
          </p:nvSpPr>
          <p:spPr bwMode="auto">
            <a:xfrm>
              <a:off x="2122" y="2400"/>
              <a:ext cx="26" cy="28"/>
            </a:xfrm>
            <a:custGeom>
              <a:avLst/>
              <a:gdLst>
                <a:gd name="T0" fmla="*/ 0 w 26"/>
                <a:gd name="T1" fmla="*/ 0 h 28"/>
                <a:gd name="T2" fmla="*/ 0 w 26"/>
                <a:gd name="T3" fmla="*/ 28 h 28"/>
                <a:gd name="T4" fmla="*/ 26 w 26"/>
                <a:gd name="T5" fmla="*/ 13 h 28"/>
                <a:gd name="T6" fmla="*/ 0 w 26"/>
                <a:gd name="T7" fmla="*/ 0 h 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"/>
                <a:gd name="T13" fmla="*/ 0 h 28"/>
                <a:gd name="T14" fmla="*/ 26 w 26"/>
                <a:gd name="T15" fmla="*/ 28 h 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" h="28">
                  <a:moveTo>
                    <a:pt x="0" y="0"/>
                  </a:moveTo>
                  <a:lnTo>
                    <a:pt x="0" y="28"/>
                  </a:lnTo>
                  <a:lnTo>
                    <a:pt x="26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Freeform 460"/>
            <p:cNvSpPr>
              <a:spLocks/>
            </p:cNvSpPr>
            <p:nvPr/>
          </p:nvSpPr>
          <p:spPr bwMode="auto">
            <a:xfrm>
              <a:off x="2122" y="2655"/>
              <a:ext cx="26" cy="26"/>
            </a:xfrm>
            <a:custGeom>
              <a:avLst/>
              <a:gdLst>
                <a:gd name="T0" fmla="*/ 0 w 26"/>
                <a:gd name="T1" fmla="*/ 0 h 26"/>
                <a:gd name="T2" fmla="*/ 0 w 26"/>
                <a:gd name="T3" fmla="*/ 26 h 26"/>
                <a:gd name="T4" fmla="*/ 26 w 26"/>
                <a:gd name="T5" fmla="*/ 13 h 26"/>
                <a:gd name="T6" fmla="*/ 0 w 26"/>
                <a:gd name="T7" fmla="*/ 0 h 2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"/>
                <a:gd name="T13" fmla="*/ 0 h 26"/>
                <a:gd name="T14" fmla="*/ 26 w 26"/>
                <a:gd name="T15" fmla="*/ 26 h 2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" h="26">
                  <a:moveTo>
                    <a:pt x="0" y="0"/>
                  </a:moveTo>
                  <a:lnTo>
                    <a:pt x="0" y="26"/>
                  </a:lnTo>
                  <a:lnTo>
                    <a:pt x="26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Line 461"/>
            <p:cNvSpPr>
              <a:spLocks noChangeShapeType="1"/>
            </p:cNvSpPr>
            <p:nvPr/>
          </p:nvSpPr>
          <p:spPr bwMode="auto">
            <a:xfrm>
              <a:off x="1248" y="2668"/>
              <a:ext cx="883" cy="1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0" name="Freeform 462"/>
            <p:cNvSpPr>
              <a:spLocks/>
            </p:cNvSpPr>
            <p:nvPr/>
          </p:nvSpPr>
          <p:spPr bwMode="auto">
            <a:xfrm>
              <a:off x="2122" y="2897"/>
              <a:ext cx="26" cy="26"/>
            </a:xfrm>
            <a:custGeom>
              <a:avLst/>
              <a:gdLst>
                <a:gd name="T0" fmla="*/ 0 w 26"/>
                <a:gd name="T1" fmla="*/ 0 h 26"/>
                <a:gd name="T2" fmla="*/ 0 w 26"/>
                <a:gd name="T3" fmla="*/ 26 h 26"/>
                <a:gd name="T4" fmla="*/ 26 w 26"/>
                <a:gd name="T5" fmla="*/ 13 h 26"/>
                <a:gd name="T6" fmla="*/ 0 w 26"/>
                <a:gd name="T7" fmla="*/ 0 h 2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"/>
                <a:gd name="T13" fmla="*/ 0 h 26"/>
                <a:gd name="T14" fmla="*/ 26 w 26"/>
                <a:gd name="T15" fmla="*/ 26 h 2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" h="26">
                  <a:moveTo>
                    <a:pt x="0" y="0"/>
                  </a:moveTo>
                  <a:lnTo>
                    <a:pt x="0" y="26"/>
                  </a:lnTo>
                  <a:lnTo>
                    <a:pt x="26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Freeform 463"/>
            <p:cNvSpPr>
              <a:spLocks/>
            </p:cNvSpPr>
            <p:nvPr/>
          </p:nvSpPr>
          <p:spPr bwMode="auto">
            <a:xfrm>
              <a:off x="1248" y="611"/>
              <a:ext cx="881" cy="2299"/>
            </a:xfrm>
            <a:custGeom>
              <a:avLst/>
              <a:gdLst>
                <a:gd name="T0" fmla="*/ 881 w 881"/>
                <a:gd name="T1" fmla="*/ 2299 h 2299"/>
                <a:gd name="T2" fmla="*/ 2 w 881"/>
                <a:gd name="T3" fmla="*/ 2299 h 2299"/>
                <a:gd name="T4" fmla="*/ 0 w 881"/>
                <a:gd name="T5" fmla="*/ 0 h 2299"/>
                <a:gd name="T6" fmla="*/ 530 w 881"/>
                <a:gd name="T7" fmla="*/ 0 h 229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1"/>
                <a:gd name="T13" fmla="*/ 0 h 2299"/>
                <a:gd name="T14" fmla="*/ 881 w 881"/>
                <a:gd name="T15" fmla="*/ 2299 h 229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1" h="2299">
                  <a:moveTo>
                    <a:pt x="881" y="2299"/>
                  </a:moveTo>
                  <a:lnTo>
                    <a:pt x="2" y="2299"/>
                  </a:lnTo>
                  <a:lnTo>
                    <a:pt x="0" y="0"/>
                  </a:lnTo>
                  <a:lnTo>
                    <a:pt x="530" y="0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Rectangle 464"/>
            <p:cNvSpPr>
              <a:spLocks noChangeArrowheads="1"/>
            </p:cNvSpPr>
            <p:nvPr/>
          </p:nvSpPr>
          <p:spPr bwMode="auto">
            <a:xfrm>
              <a:off x="2177" y="759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E</a:t>
              </a:r>
              <a:endParaRPr lang="en-US" altLang="zh-CN"/>
            </a:p>
          </p:txBody>
        </p:sp>
        <p:sp>
          <p:nvSpPr>
            <p:cNvPr id="63" name="Rectangle 465"/>
            <p:cNvSpPr>
              <a:spLocks noChangeArrowheads="1"/>
            </p:cNvSpPr>
            <p:nvPr/>
          </p:nvSpPr>
          <p:spPr bwMode="auto">
            <a:xfrm>
              <a:off x="2212" y="759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X</a:t>
              </a:r>
              <a:endParaRPr lang="en-US" altLang="zh-CN"/>
            </a:p>
          </p:txBody>
        </p:sp>
        <p:sp>
          <p:nvSpPr>
            <p:cNvPr id="64" name="Freeform 466"/>
            <p:cNvSpPr>
              <a:spLocks/>
            </p:cNvSpPr>
            <p:nvPr/>
          </p:nvSpPr>
          <p:spPr bwMode="auto">
            <a:xfrm>
              <a:off x="2153" y="519"/>
              <a:ext cx="107" cy="181"/>
            </a:xfrm>
            <a:custGeom>
              <a:avLst/>
              <a:gdLst>
                <a:gd name="T0" fmla="*/ 107 w 107"/>
                <a:gd name="T1" fmla="*/ 181 h 181"/>
                <a:gd name="T2" fmla="*/ 107 w 107"/>
                <a:gd name="T3" fmla="*/ 0 h 181"/>
                <a:gd name="T4" fmla="*/ 0 w 107"/>
                <a:gd name="T5" fmla="*/ 0 h 181"/>
                <a:gd name="T6" fmla="*/ 0 w 107"/>
                <a:gd name="T7" fmla="*/ 181 h 181"/>
                <a:gd name="T8" fmla="*/ 107 w 107"/>
                <a:gd name="T9" fmla="*/ 181 h 18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7"/>
                <a:gd name="T16" fmla="*/ 0 h 181"/>
                <a:gd name="T17" fmla="*/ 107 w 107"/>
                <a:gd name="T18" fmla="*/ 181 h 18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7" h="181">
                  <a:moveTo>
                    <a:pt x="107" y="181"/>
                  </a:moveTo>
                  <a:lnTo>
                    <a:pt x="107" y="0"/>
                  </a:lnTo>
                  <a:lnTo>
                    <a:pt x="0" y="0"/>
                  </a:lnTo>
                  <a:lnTo>
                    <a:pt x="0" y="181"/>
                  </a:lnTo>
                  <a:lnTo>
                    <a:pt x="107" y="1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Freeform 467"/>
            <p:cNvSpPr>
              <a:spLocks/>
            </p:cNvSpPr>
            <p:nvPr/>
          </p:nvSpPr>
          <p:spPr bwMode="auto">
            <a:xfrm>
              <a:off x="2153" y="519"/>
              <a:ext cx="107" cy="181"/>
            </a:xfrm>
            <a:custGeom>
              <a:avLst/>
              <a:gdLst>
                <a:gd name="T0" fmla="*/ 107 w 107"/>
                <a:gd name="T1" fmla="*/ 181 h 181"/>
                <a:gd name="T2" fmla="*/ 107 w 107"/>
                <a:gd name="T3" fmla="*/ 0 h 181"/>
                <a:gd name="T4" fmla="*/ 0 w 107"/>
                <a:gd name="T5" fmla="*/ 0 h 181"/>
                <a:gd name="T6" fmla="*/ 0 w 107"/>
                <a:gd name="T7" fmla="*/ 181 h 181"/>
                <a:gd name="T8" fmla="*/ 107 w 107"/>
                <a:gd name="T9" fmla="*/ 181 h 18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7"/>
                <a:gd name="T16" fmla="*/ 0 h 181"/>
                <a:gd name="T17" fmla="*/ 107 w 107"/>
                <a:gd name="T18" fmla="*/ 181 h 18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7" h="181">
                  <a:moveTo>
                    <a:pt x="107" y="181"/>
                  </a:moveTo>
                  <a:lnTo>
                    <a:pt x="107" y="0"/>
                  </a:lnTo>
                  <a:lnTo>
                    <a:pt x="0" y="0"/>
                  </a:lnTo>
                  <a:lnTo>
                    <a:pt x="0" y="181"/>
                  </a:lnTo>
                  <a:lnTo>
                    <a:pt x="107" y="181"/>
                  </a:lnTo>
                </a:path>
              </a:pathLst>
            </a:custGeom>
            <a:noFill/>
            <a:ln w="11113">
              <a:solidFill>
                <a:srgbClr val="EB75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Rectangle 468"/>
            <p:cNvSpPr>
              <a:spLocks noChangeArrowheads="1"/>
            </p:cNvSpPr>
            <p:nvPr/>
          </p:nvSpPr>
          <p:spPr bwMode="auto">
            <a:xfrm>
              <a:off x="2183" y="578"/>
              <a:ext cx="70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M</a:t>
              </a:r>
              <a:endParaRPr lang="en-US" altLang="zh-CN"/>
            </a:p>
          </p:txBody>
        </p:sp>
        <p:sp>
          <p:nvSpPr>
            <p:cNvPr id="67" name="Freeform 469"/>
            <p:cNvSpPr>
              <a:spLocks/>
            </p:cNvSpPr>
            <p:nvPr/>
          </p:nvSpPr>
          <p:spPr bwMode="auto">
            <a:xfrm>
              <a:off x="2153" y="338"/>
              <a:ext cx="107" cy="181"/>
            </a:xfrm>
            <a:custGeom>
              <a:avLst/>
              <a:gdLst>
                <a:gd name="T0" fmla="*/ 107 w 107"/>
                <a:gd name="T1" fmla="*/ 181 h 181"/>
                <a:gd name="T2" fmla="*/ 107 w 107"/>
                <a:gd name="T3" fmla="*/ 0 h 181"/>
                <a:gd name="T4" fmla="*/ 0 w 107"/>
                <a:gd name="T5" fmla="*/ 0 h 181"/>
                <a:gd name="T6" fmla="*/ 0 w 107"/>
                <a:gd name="T7" fmla="*/ 181 h 181"/>
                <a:gd name="T8" fmla="*/ 107 w 107"/>
                <a:gd name="T9" fmla="*/ 181 h 18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7"/>
                <a:gd name="T16" fmla="*/ 0 h 181"/>
                <a:gd name="T17" fmla="*/ 107 w 107"/>
                <a:gd name="T18" fmla="*/ 181 h 18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7" h="181">
                  <a:moveTo>
                    <a:pt x="107" y="181"/>
                  </a:moveTo>
                  <a:lnTo>
                    <a:pt x="107" y="0"/>
                  </a:lnTo>
                  <a:lnTo>
                    <a:pt x="0" y="0"/>
                  </a:lnTo>
                  <a:lnTo>
                    <a:pt x="0" y="181"/>
                  </a:lnTo>
                  <a:lnTo>
                    <a:pt x="107" y="1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Freeform 470"/>
            <p:cNvSpPr>
              <a:spLocks/>
            </p:cNvSpPr>
            <p:nvPr/>
          </p:nvSpPr>
          <p:spPr bwMode="auto">
            <a:xfrm>
              <a:off x="2153" y="338"/>
              <a:ext cx="107" cy="181"/>
            </a:xfrm>
            <a:custGeom>
              <a:avLst/>
              <a:gdLst>
                <a:gd name="T0" fmla="*/ 107 w 107"/>
                <a:gd name="T1" fmla="*/ 181 h 181"/>
                <a:gd name="T2" fmla="*/ 107 w 107"/>
                <a:gd name="T3" fmla="*/ 0 h 181"/>
                <a:gd name="T4" fmla="*/ 0 w 107"/>
                <a:gd name="T5" fmla="*/ 0 h 181"/>
                <a:gd name="T6" fmla="*/ 0 w 107"/>
                <a:gd name="T7" fmla="*/ 181 h 181"/>
                <a:gd name="T8" fmla="*/ 107 w 107"/>
                <a:gd name="T9" fmla="*/ 181 h 18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7"/>
                <a:gd name="T16" fmla="*/ 0 h 181"/>
                <a:gd name="T17" fmla="*/ 107 w 107"/>
                <a:gd name="T18" fmla="*/ 181 h 18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7" h="181">
                  <a:moveTo>
                    <a:pt x="107" y="181"/>
                  </a:moveTo>
                  <a:lnTo>
                    <a:pt x="107" y="0"/>
                  </a:lnTo>
                  <a:lnTo>
                    <a:pt x="0" y="0"/>
                  </a:lnTo>
                  <a:lnTo>
                    <a:pt x="0" y="181"/>
                  </a:lnTo>
                  <a:lnTo>
                    <a:pt x="107" y="181"/>
                  </a:lnTo>
                </a:path>
              </a:pathLst>
            </a:custGeom>
            <a:noFill/>
            <a:ln w="11113">
              <a:solidFill>
                <a:srgbClr val="EB75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Rectangle 471"/>
            <p:cNvSpPr>
              <a:spLocks noChangeArrowheads="1"/>
            </p:cNvSpPr>
            <p:nvPr/>
          </p:nvSpPr>
          <p:spPr bwMode="auto">
            <a:xfrm>
              <a:off x="2166" y="397"/>
              <a:ext cx="8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W</a:t>
              </a:r>
              <a:endParaRPr lang="en-US" altLang="zh-CN"/>
            </a:p>
          </p:txBody>
        </p:sp>
        <p:sp>
          <p:nvSpPr>
            <p:cNvPr id="70" name="Rectangle 472"/>
            <p:cNvSpPr>
              <a:spLocks noChangeArrowheads="1"/>
            </p:cNvSpPr>
            <p:nvPr/>
          </p:nvSpPr>
          <p:spPr bwMode="auto">
            <a:xfrm>
              <a:off x="2218" y="397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B</a:t>
              </a:r>
              <a:endParaRPr lang="en-US" altLang="zh-CN"/>
            </a:p>
          </p:txBody>
        </p:sp>
        <p:sp>
          <p:nvSpPr>
            <p:cNvPr id="71" name="Freeform 473"/>
            <p:cNvSpPr>
              <a:spLocks/>
            </p:cNvSpPr>
            <p:nvPr/>
          </p:nvSpPr>
          <p:spPr bwMode="auto">
            <a:xfrm>
              <a:off x="2122" y="777"/>
              <a:ext cx="26" cy="28"/>
            </a:xfrm>
            <a:custGeom>
              <a:avLst/>
              <a:gdLst>
                <a:gd name="T0" fmla="*/ 0 w 26"/>
                <a:gd name="T1" fmla="*/ 0 h 28"/>
                <a:gd name="T2" fmla="*/ 0 w 26"/>
                <a:gd name="T3" fmla="*/ 28 h 28"/>
                <a:gd name="T4" fmla="*/ 26 w 26"/>
                <a:gd name="T5" fmla="*/ 15 h 28"/>
                <a:gd name="T6" fmla="*/ 0 w 26"/>
                <a:gd name="T7" fmla="*/ 2 h 28"/>
                <a:gd name="T8" fmla="*/ 0 w 26"/>
                <a:gd name="T9" fmla="*/ 0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28"/>
                <a:gd name="T17" fmla="*/ 26 w 26"/>
                <a:gd name="T18" fmla="*/ 28 h 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28">
                  <a:moveTo>
                    <a:pt x="0" y="0"/>
                  </a:moveTo>
                  <a:lnTo>
                    <a:pt x="0" y="28"/>
                  </a:lnTo>
                  <a:lnTo>
                    <a:pt x="26" y="15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Line 474"/>
            <p:cNvSpPr>
              <a:spLocks noChangeShapeType="1"/>
            </p:cNvSpPr>
            <p:nvPr/>
          </p:nvSpPr>
          <p:spPr bwMode="auto">
            <a:xfrm>
              <a:off x="1985" y="792"/>
              <a:ext cx="144" cy="1"/>
            </a:xfrm>
            <a:prstGeom prst="line">
              <a:avLst/>
            </a:prstGeom>
            <a:noFill/>
            <a:ln w="17463">
              <a:solidFill>
                <a:srgbClr val="EB75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3" name="Freeform 475"/>
            <p:cNvSpPr>
              <a:spLocks/>
            </p:cNvSpPr>
            <p:nvPr/>
          </p:nvSpPr>
          <p:spPr bwMode="auto">
            <a:xfrm>
              <a:off x="2122" y="596"/>
              <a:ext cx="26" cy="28"/>
            </a:xfrm>
            <a:custGeom>
              <a:avLst/>
              <a:gdLst>
                <a:gd name="T0" fmla="*/ 0 w 26"/>
                <a:gd name="T1" fmla="*/ 0 h 28"/>
                <a:gd name="T2" fmla="*/ 0 w 26"/>
                <a:gd name="T3" fmla="*/ 28 h 28"/>
                <a:gd name="T4" fmla="*/ 26 w 26"/>
                <a:gd name="T5" fmla="*/ 15 h 28"/>
                <a:gd name="T6" fmla="*/ 0 w 26"/>
                <a:gd name="T7" fmla="*/ 2 h 28"/>
                <a:gd name="T8" fmla="*/ 0 w 26"/>
                <a:gd name="T9" fmla="*/ 0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28"/>
                <a:gd name="T17" fmla="*/ 26 w 26"/>
                <a:gd name="T18" fmla="*/ 28 h 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28">
                  <a:moveTo>
                    <a:pt x="0" y="0"/>
                  </a:moveTo>
                  <a:lnTo>
                    <a:pt x="0" y="28"/>
                  </a:lnTo>
                  <a:lnTo>
                    <a:pt x="26" y="15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Line 476"/>
            <p:cNvSpPr>
              <a:spLocks noChangeShapeType="1"/>
            </p:cNvSpPr>
            <p:nvPr/>
          </p:nvSpPr>
          <p:spPr bwMode="auto">
            <a:xfrm>
              <a:off x="2026" y="609"/>
              <a:ext cx="103" cy="2"/>
            </a:xfrm>
            <a:prstGeom prst="line">
              <a:avLst/>
            </a:prstGeom>
            <a:noFill/>
            <a:ln w="17463">
              <a:solidFill>
                <a:srgbClr val="EB75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" name="Freeform 477"/>
            <p:cNvSpPr>
              <a:spLocks/>
            </p:cNvSpPr>
            <p:nvPr/>
          </p:nvSpPr>
          <p:spPr bwMode="auto">
            <a:xfrm>
              <a:off x="2122" y="414"/>
              <a:ext cx="26" cy="29"/>
            </a:xfrm>
            <a:custGeom>
              <a:avLst/>
              <a:gdLst>
                <a:gd name="T0" fmla="*/ 0 w 26"/>
                <a:gd name="T1" fmla="*/ 0 h 29"/>
                <a:gd name="T2" fmla="*/ 0 w 26"/>
                <a:gd name="T3" fmla="*/ 29 h 29"/>
                <a:gd name="T4" fmla="*/ 26 w 26"/>
                <a:gd name="T5" fmla="*/ 16 h 29"/>
                <a:gd name="T6" fmla="*/ 0 w 26"/>
                <a:gd name="T7" fmla="*/ 0 h 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"/>
                <a:gd name="T13" fmla="*/ 0 h 29"/>
                <a:gd name="T14" fmla="*/ 26 w 26"/>
                <a:gd name="T15" fmla="*/ 29 h 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" h="29">
                  <a:moveTo>
                    <a:pt x="0" y="0"/>
                  </a:moveTo>
                  <a:lnTo>
                    <a:pt x="0" y="29"/>
                  </a:lnTo>
                  <a:lnTo>
                    <a:pt x="26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Line 478"/>
            <p:cNvSpPr>
              <a:spLocks noChangeShapeType="1"/>
            </p:cNvSpPr>
            <p:nvPr/>
          </p:nvSpPr>
          <p:spPr bwMode="auto">
            <a:xfrm>
              <a:off x="1985" y="428"/>
              <a:ext cx="144" cy="1"/>
            </a:xfrm>
            <a:prstGeom prst="line">
              <a:avLst/>
            </a:prstGeom>
            <a:noFill/>
            <a:ln w="17463">
              <a:solidFill>
                <a:srgbClr val="EB75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7" name="Freeform 479"/>
            <p:cNvSpPr>
              <a:spLocks/>
            </p:cNvSpPr>
            <p:nvPr/>
          </p:nvSpPr>
          <p:spPr bwMode="auto">
            <a:xfrm>
              <a:off x="3222" y="700"/>
              <a:ext cx="106" cy="183"/>
            </a:xfrm>
            <a:custGeom>
              <a:avLst/>
              <a:gdLst>
                <a:gd name="T0" fmla="*/ 106 w 106"/>
                <a:gd name="T1" fmla="*/ 181 h 183"/>
                <a:gd name="T2" fmla="*/ 106 w 106"/>
                <a:gd name="T3" fmla="*/ 0 h 183"/>
                <a:gd name="T4" fmla="*/ 0 w 106"/>
                <a:gd name="T5" fmla="*/ 0 h 183"/>
                <a:gd name="T6" fmla="*/ 0 w 106"/>
                <a:gd name="T7" fmla="*/ 183 h 183"/>
                <a:gd name="T8" fmla="*/ 106 w 106"/>
                <a:gd name="T9" fmla="*/ 183 h 183"/>
                <a:gd name="T10" fmla="*/ 106 w 106"/>
                <a:gd name="T11" fmla="*/ 181 h 1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6"/>
                <a:gd name="T19" fmla="*/ 0 h 183"/>
                <a:gd name="T20" fmla="*/ 106 w 106"/>
                <a:gd name="T21" fmla="*/ 183 h 1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6" h="183">
                  <a:moveTo>
                    <a:pt x="106" y="181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183"/>
                  </a:lnTo>
                  <a:lnTo>
                    <a:pt x="106" y="183"/>
                  </a:lnTo>
                  <a:lnTo>
                    <a:pt x="106" y="1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Freeform 480"/>
            <p:cNvSpPr>
              <a:spLocks/>
            </p:cNvSpPr>
            <p:nvPr/>
          </p:nvSpPr>
          <p:spPr bwMode="auto">
            <a:xfrm>
              <a:off x="3222" y="700"/>
              <a:ext cx="106" cy="183"/>
            </a:xfrm>
            <a:custGeom>
              <a:avLst/>
              <a:gdLst>
                <a:gd name="T0" fmla="*/ 106 w 106"/>
                <a:gd name="T1" fmla="*/ 181 h 183"/>
                <a:gd name="T2" fmla="*/ 106 w 106"/>
                <a:gd name="T3" fmla="*/ 0 h 183"/>
                <a:gd name="T4" fmla="*/ 0 w 106"/>
                <a:gd name="T5" fmla="*/ 0 h 183"/>
                <a:gd name="T6" fmla="*/ 0 w 106"/>
                <a:gd name="T7" fmla="*/ 183 h 183"/>
                <a:gd name="T8" fmla="*/ 106 w 106"/>
                <a:gd name="T9" fmla="*/ 183 h 18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6"/>
                <a:gd name="T16" fmla="*/ 0 h 183"/>
                <a:gd name="T17" fmla="*/ 106 w 106"/>
                <a:gd name="T18" fmla="*/ 183 h 18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6" h="183">
                  <a:moveTo>
                    <a:pt x="106" y="181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183"/>
                  </a:lnTo>
                  <a:lnTo>
                    <a:pt x="106" y="183"/>
                  </a:lnTo>
                </a:path>
              </a:pathLst>
            </a:custGeom>
            <a:noFill/>
            <a:ln w="11113">
              <a:solidFill>
                <a:srgbClr val="EB75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Freeform 481"/>
            <p:cNvSpPr>
              <a:spLocks/>
            </p:cNvSpPr>
            <p:nvPr/>
          </p:nvSpPr>
          <p:spPr bwMode="auto">
            <a:xfrm>
              <a:off x="3222" y="883"/>
              <a:ext cx="106" cy="2077"/>
            </a:xfrm>
            <a:custGeom>
              <a:avLst/>
              <a:gdLst>
                <a:gd name="T0" fmla="*/ 106 w 106"/>
                <a:gd name="T1" fmla="*/ 2077 h 2077"/>
                <a:gd name="T2" fmla="*/ 106 w 106"/>
                <a:gd name="T3" fmla="*/ 0 h 2077"/>
                <a:gd name="T4" fmla="*/ 0 w 106"/>
                <a:gd name="T5" fmla="*/ 0 h 2077"/>
                <a:gd name="T6" fmla="*/ 0 w 106"/>
                <a:gd name="T7" fmla="*/ 2077 h 2077"/>
                <a:gd name="T8" fmla="*/ 106 w 106"/>
                <a:gd name="T9" fmla="*/ 2077 h 20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6"/>
                <a:gd name="T16" fmla="*/ 0 h 2077"/>
                <a:gd name="T17" fmla="*/ 106 w 106"/>
                <a:gd name="T18" fmla="*/ 2077 h 207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6" h="2077">
                  <a:moveTo>
                    <a:pt x="106" y="2077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2077"/>
                  </a:lnTo>
                  <a:lnTo>
                    <a:pt x="106" y="20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Freeform 482"/>
            <p:cNvSpPr>
              <a:spLocks/>
            </p:cNvSpPr>
            <p:nvPr/>
          </p:nvSpPr>
          <p:spPr bwMode="auto">
            <a:xfrm>
              <a:off x="3222" y="883"/>
              <a:ext cx="106" cy="2077"/>
            </a:xfrm>
            <a:custGeom>
              <a:avLst/>
              <a:gdLst>
                <a:gd name="T0" fmla="*/ 106 w 106"/>
                <a:gd name="T1" fmla="*/ 2077 h 2077"/>
                <a:gd name="T2" fmla="*/ 106 w 106"/>
                <a:gd name="T3" fmla="*/ 0 h 2077"/>
                <a:gd name="T4" fmla="*/ 0 w 106"/>
                <a:gd name="T5" fmla="*/ 0 h 2077"/>
                <a:gd name="T6" fmla="*/ 0 w 106"/>
                <a:gd name="T7" fmla="*/ 2077 h 2077"/>
                <a:gd name="T8" fmla="*/ 106 w 106"/>
                <a:gd name="T9" fmla="*/ 2077 h 20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6"/>
                <a:gd name="T16" fmla="*/ 0 h 2077"/>
                <a:gd name="T17" fmla="*/ 106 w 106"/>
                <a:gd name="T18" fmla="*/ 2077 h 207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6" h="2077">
                  <a:moveTo>
                    <a:pt x="106" y="2077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2077"/>
                  </a:lnTo>
                  <a:lnTo>
                    <a:pt x="106" y="2077"/>
                  </a:lnTo>
                </a:path>
              </a:pathLst>
            </a:custGeom>
            <a:noFill/>
            <a:ln w="1111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Rectangle 483"/>
            <p:cNvSpPr>
              <a:spLocks noChangeArrowheads="1"/>
            </p:cNvSpPr>
            <p:nvPr/>
          </p:nvSpPr>
          <p:spPr bwMode="auto">
            <a:xfrm>
              <a:off x="3252" y="759"/>
              <a:ext cx="70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M</a:t>
              </a:r>
              <a:endParaRPr lang="en-US" altLang="zh-CN"/>
            </a:p>
          </p:txBody>
        </p:sp>
        <p:sp>
          <p:nvSpPr>
            <p:cNvPr id="82" name="Freeform 484"/>
            <p:cNvSpPr>
              <a:spLocks/>
            </p:cNvSpPr>
            <p:nvPr/>
          </p:nvSpPr>
          <p:spPr bwMode="auto">
            <a:xfrm>
              <a:off x="3222" y="519"/>
              <a:ext cx="106" cy="181"/>
            </a:xfrm>
            <a:custGeom>
              <a:avLst/>
              <a:gdLst>
                <a:gd name="T0" fmla="*/ 106 w 106"/>
                <a:gd name="T1" fmla="*/ 181 h 181"/>
                <a:gd name="T2" fmla="*/ 106 w 106"/>
                <a:gd name="T3" fmla="*/ 0 h 181"/>
                <a:gd name="T4" fmla="*/ 0 w 106"/>
                <a:gd name="T5" fmla="*/ 0 h 181"/>
                <a:gd name="T6" fmla="*/ 0 w 106"/>
                <a:gd name="T7" fmla="*/ 181 h 181"/>
                <a:gd name="T8" fmla="*/ 106 w 106"/>
                <a:gd name="T9" fmla="*/ 181 h 18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6"/>
                <a:gd name="T16" fmla="*/ 0 h 181"/>
                <a:gd name="T17" fmla="*/ 106 w 106"/>
                <a:gd name="T18" fmla="*/ 181 h 18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6" h="181">
                  <a:moveTo>
                    <a:pt x="106" y="181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181"/>
                  </a:lnTo>
                  <a:lnTo>
                    <a:pt x="106" y="1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Freeform 485"/>
            <p:cNvSpPr>
              <a:spLocks/>
            </p:cNvSpPr>
            <p:nvPr/>
          </p:nvSpPr>
          <p:spPr bwMode="auto">
            <a:xfrm>
              <a:off x="3222" y="519"/>
              <a:ext cx="106" cy="181"/>
            </a:xfrm>
            <a:custGeom>
              <a:avLst/>
              <a:gdLst>
                <a:gd name="T0" fmla="*/ 106 w 106"/>
                <a:gd name="T1" fmla="*/ 181 h 181"/>
                <a:gd name="T2" fmla="*/ 106 w 106"/>
                <a:gd name="T3" fmla="*/ 0 h 181"/>
                <a:gd name="T4" fmla="*/ 0 w 106"/>
                <a:gd name="T5" fmla="*/ 0 h 181"/>
                <a:gd name="T6" fmla="*/ 0 w 106"/>
                <a:gd name="T7" fmla="*/ 181 h 181"/>
                <a:gd name="T8" fmla="*/ 106 w 106"/>
                <a:gd name="T9" fmla="*/ 181 h 18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6"/>
                <a:gd name="T16" fmla="*/ 0 h 181"/>
                <a:gd name="T17" fmla="*/ 106 w 106"/>
                <a:gd name="T18" fmla="*/ 181 h 18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6" h="181">
                  <a:moveTo>
                    <a:pt x="106" y="181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181"/>
                  </a:lnTo>
                  <a:lnTo>
                    <a:pt x="106" y="181"/>
                  </a:lnTo>
                </a:path>
              </a:pathLst>
            </a:custGeom>
            <a:noFill/>
            <a:ln w="11113">
              <a:solidFill>
                <a:srgbClr val="EB75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Rectangle 486"/>
            <p:cNvSpPr>
              <a:spLocks noChangeArrowheads="1"/>
            </p:cNvSpPr>
            <p:nvPr/>
          </p:nvSpPr>
          <p:spPr bwMode="auto">
            <a:xfrm>
              <a:off x="3235" y="578"/>
              <a:ext cx="8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W</a:t>
              </a:r>
              <a:endParaRPr lang="en-US" altLang="zh-CN"/>
            </a:p>
          </p:txBody>
        </p:sp>
        <p:sp>
          <p:nvSpPr>
            <p:cNvPr id="85" name="Rectangle 487"/>
            <p:cNvSpPr>
              <a:spLocks noChangeArrowheads="1"/>
            </p:cNvSpPr>
            <p:nvPr/>
          </p:nvSpPr>
          <p:spPr bwMode="auto">
            <a:xfrm>
              <a:off x="3285" y="578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B</a:t>
              </a:r>
              <a:endParaRPr lang="en-US" altLang="zh-CN"/>
            </a:p>
          </p:txBody>
        </p:sp>
        <p:sp>
          <p:nvSpPr>
            <p:cNvPr id="86" name="Freeform 488"/>
            <p:cNvSpPr>
              <a:spLocks/>
            </p:cNvSpPr>
            <p:nvPr/>
          </p:nvSpPr>
          <p:spPr bwMode="auto">
            <a:xfrm>
              <a:off x="3189" y="711"/>
              <a:ext cx="28" cy="26"/>
            </a:xfrm>
            <a:custGeom>
              <a:avLst/>
              <a:gdLst>
                <a:gd name="T0" fmla="*/ 0 w 28"/>
                <a:gd name="T1" fmla="*/ 0 h 26"/>
                <a:gd name="T2" fmla="*/ 2 w 28"/>
                <a:gd name="T3" fmla="*/ 26 h 26"/>
                <a:gd name="T4" fmla="*/ 28 w 28"/>
                <a:gd name="T5" fmla="*/ 13 h 26"/>
                <a:gd name="T6" fmla="*/ 2 w 28"/>
                <a:gd name="T7" fmla="*/ 0 h 26"/>
                <a:gd name="T8" fmla="*/ 0 w 28"/>
                <a:gd name="T9" fmla="*/ 0 h 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6"/>
                <a:gd name="T17" fmla="*/ 28 w 28"/>
                <a:gd name="T18" fmla="*/ 26 h 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6">
                  <a:moveTo>
                    <a:pt x="0" y="0"/>
                  </a:moveTo>
                  <a:lnTo>
                    <a:pt x="2" y="26"/>
                  </a:lnTo>
                  <a:lnTo>
                    <a:pt x="28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Freeform 489"/>
            <p:cNvSpPr>
              <a:spLocks/>
            </p:cNvSpPr>
            <p:nvPr/>
          </p:nvSpPr>
          <p:spPr bwMode="auto">
            <a:xfrm>
              <a:off x="2260" y="611"/>
              <a:ext cx="938" cy="113"/>
            </a:xfrm>
            <a:custGeom>
              <a:avLst/>
              <a:gdLst>
                <a:gd name="T0" fmla="*/ 938 w 938"/>
                <a:gd name="T1" fmla="*/ 113 h 113"/>
                <a:gd name="T2" fmla="*/ 850 w 938"/>
                <a:gd name="T3" fmla="*/ 113 h 113"/>
                <a:gd name="T4" fmla="*/ 850 w 938"/>
                <a:gd name="T5" fmla="*/ 0 h 113"/>
                <a:gd name="T6" fmla="*/ 0 w 938"/>
                <a:gd name="T7" fmla="*/ 0 h 1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38"/>
                <a:gd name="T13" fmla="*/ 0 h 113"/>
                <a:gd name="T14" fmla="*/ 938 w 938"/>
                <a:gd name="T15" fmla="*/ 113 h 1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38" h="113">
                  <a:moveTo>
                    <a:pt x="938" y="113"/>
                  </a:moveTo>
                  <a:lnTo>
                    <a:pt x="850" y="113"/>
                  </a:lnTo>
                  <a:lnTo>
                    <a:pt x="850" y="0"/>
                  </a:lnTo>
                  <a:lnTo>
                    <a:pt x="0" y="0"/>
                  </a:lnTo>
                </a:path>
              </a:pathLst>
            </a:custGeom>
            <a:noFill/>
            <a:ln w="17463">
              <a:solidFill>
                <a:srgbClr val="EB75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Freeform 490"/>
            <p:cNvSpPr>
              <a:spLocks/>
            </p:cNvSpPr>
            <p:nvPr/>
          </p:nvSpPr>
          <p:spPr bwMode="auto">
            <a:xfrm>
              <a:off x="3189" y="528"/>
              <a:ext cx="28" cy="28"/>
            </a:xfrm>
            <a:custGeom>
              <a:avLst/>
              <a:gdLst>
                <a:gd name="T0" fmla="*/ 0 w 28"/>
                <a:gd name="T1" fmla="*/ 0 h 28"/>
                <a:gd name="T2" fmla="*/ 2 w 28"/>
                <a:gd name="T3" fmla="*/ 28 h 28"/>
                <a:gd name="T4" fmla="*/ 28 w 28"/>
                <a:gd name="T5" fmla="*/ 15 h 28"/>
                <a:gd name="T6" fmla="*/ 2 w 28"/>
                <a:gd name="T7" fmla="*/ 2 h 28"/>
                <a:gd name="T8" fmla="*/ 0 w 28"/>
                <a:gd name="T9" fmla="*/ 0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8"/>
                <a:gd name="T17" fmla="*/ 28 w 28"/>
                <a:gd name="T18" fmla="*/ 28 h 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8">
                  <a:moveTo>
                    <a:pt x="0" y="0"/>
                  </a:moveTo>
                  <a:lnTo>
                    <a:pt x="2" y="28"/>
                  </a:lnTo>
                  <a:lnTo>
                    <a:pt x="28" y="15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Freeform 491"/>
            <p:cNvSpPr>
              <a:spLocks/>
            </p:cNvSpPr>
            <p:nvPr/>
          </p:nvSpPr>
          <p:spPr bwMode="auto">
            <a:xfrm>
              <a:off x="2260" y="428"/>
              <a:ext cx="938" cy="115"/>
            </a:xfrm>
            <a:custGeom>
              <a:avLst/>
              <a:gdLst>
                <a:gd name="T0" fmla="*/ 938 w 938"/>
                <a:gd name="T1" fmla="*/ 115 h 115"/>
                <a:gd name="T2" fmla="*/ 881 w 938"/>
                <a:gd name="T3" fmla="*/ 115 h 115"/>
                <a:gd name="T4" fmla="*/ 881 w 938"/>
                <a:gd name="T5" fmla="*/ 0 h 115"/>
                <a:gd name="T6" fmla="*/ 0 w 938"/>
                <a:gd name="T7" fmla="*/ 0 h 11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38"/>
                <a:gd name="T13" fmla="*/ 0 h 115"/>
                <a:gd name="T14" fmla="*/ 938 w 938"/>
                <a:gd name="T15" fmla="*/ 115 h 11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38" h="115">
                  <a:moveTo>
                    <a:pt x="938" y="115"/>
                  </a:moveTo>
                  <a:lnTo>
                    <a:pt x="881" y="115"/>
                  </a:lnTo>
                  <a:lnTo>
                    <a:pt x="881" y="0"/>
                  </a:lnTo>
                  <a:lnTo>
                    <a:pt x="0" y="0"/>
                  </a:lnTo>
                </a:path>
              </a:pathLst>
            </a:custGeom>
            <a:noFill/>
            <a:ln w="17463">
              <a:solidFill>
                <a:srgbClr val="EB75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Freeform 492"/>
            <p:cNvSpPr>
              <a:spLocks/>
            </p:cNvSpPr>
            <p:nvPr/>
          </p:nvSpPr>
          <p:spPr bwMode="auto">
            <a:xfrm>
              <a:off x="4258" y="700"/>
              <a:ext cx="106" cy="183"/>
            </a:xfrm>
            <a:custGeom>
              <a:avLst/>
              <a:gdLst>
                <a:gd name="T0" fmla="*/ 104 w 106"/>
                <a:gd name="T1" fmla="*/ 181 h 183"/>
                <a:gd name="T2" fmla="*/ 106 w 106"/>
                <a:gd name="T3" fmla="*/ 0 h 183"/>
                <a:gd name="T4" fmla="*/ 0 w 106"/>
                <a:gd name="T5" fmla="*/ 0 h 183"/>
                <a:gd name="T6" fmla="*/ 0 w 106"/>
                <a:gd name="T7" fmla="*/ 183 h 183"/>
                <a:gd name="T8" fmla="*/ 106 w 106"/>
                <a:gd name="T9" fmla="*/ 183 h 183"/>
                <a:gd name="T10" fmla="*/ 104 w 106"/>
                <a:gd name="T11" fmla="*/ 181 h 1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6"/>
                <a:gd name="T19" fmla="*/ 0 h 183"/>
                <a:gd name="T20" fmla="*/ 106 w 106"/>
                <a:gd name="T21" fmla="*/ 183 h 1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6" h="183">
                  <a:moveTo>
                    <a:pt x="104" y="181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183"/>
                  </a:lnTo>
                  <a:lnTo>
                    <a:pt x="106" y="183"/>
                  </a:lnTo>
                  <a:lnTo>
                    <a:pt x="104" y="1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Freeform 493"/>
            <p:cNvSpPr>
              <a:spLocks/>
            </p:cNvSpPr>
            <p:nvPr/>
          </p:nvSpPr>
          <p:spPr bwMode="auto">
            <a:xfrm>
              <a:off x="4258" y="700"/>
              <a:ext cx="106" cy="183"/>
            </a:xfrm>
            <a:custGeom>
              <a:avLst/>
              <a:gdLst>
                <a:gd name="T0" fmla="*/ 104 w 106"/>
                <a:gd name="T1" fmla="*/ 181 h 183"/>
                <a:gd name="T2" fmla="*/ 106 w 106"/>
                <a:gd name="T3" fmla="*/ 0 h 183"/>
                <a:gd name="T4" fmla="*/ 0 w 106"/>
                <a:gd name="T5" fmla="*/ 0 h 183"/>
                <a:gd name="T6" fmla="*/ 0 w 106"/>
                <a:gd name="T7" fmla="*/ 183 h 183"/>
                <a:gd name="T8" fmla="*/ 106 w 106"/>
                <a:gd name="T9" fmla="*/ 183 h 18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6"/>
                <a:gd name="T16" fmla="*/ 0 h 183"/>
                <a:gd name="T17" fmla="*/ 106 w 106"/>
                <a:gd name="T18" fmla="*/ 183 h 18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6" h="183">
                  <a:moveTo>
                    <a:pt x="104" y="181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183"/>
                  </a:lnTo>
                  <a:lnTo>
                    <a:pt x="106" y="183"/>
                  </a:lnTo>
                </a:path>
              </a:pathLst>
            </a:custGeom>
            <a:noFill/>
            <a:ln w="11113">
              <a:solidFill>
                <a:srgbClr val="EB75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Freeform 494"/>
            <p:cNvSpPr>
              <a:spLocks/>
            </p:cNvSpPr>
            <p:nvPr/>
          </p:nvSpPr>
          <p:spPr bwMode="auto">
            <a:xfrm>
              <a:off x="4258" y="883"/>
              <a:ext cx="106" cy="2077"/>
            </a:xfrm>
            <a:custGeom>
              <a:avLst/>
              <a:gdLst>
                <a:gd name="T0" fmla="*/ 106 w 106"/>
                <a:gd name="T1" fmla="*/ 2077 h 2077"/>
                <a:gd name="T2" fmla="*/ 106 w 106"/>
                <a:gd name="T3" fmla="*/ 0 h 2077"/>
                <a:gd name="T4" fmla="*/ 0 w 106"/>
                <a:gd name="T5" fmla="*/ 0 h 2077"/>
                <a:gd name="T6" fmla="*/ 0 w 106"/>
                <a:gd name="T7" fmla="*/ 2077 h 2077"/>
                <a:gd name="T8" fmla="*/ 106 w 106"/>
                <a:gd name="T9" fmla="*/ 2077 h 20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6"/>
                <a:gd name="T16" fmla="*/ 0 h 2077"/>
                <a:gd name="T17" fmla="*/ 106 w 106"/>
                <a:gd name="T18" fmla="*/ 2077 h 207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6" h="2077">
                  <a:moveTo>
                    <a:pt x="106" y="2077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2077"/>
                  </a:lnTo>
                  <a:lnTo>
                    <a:pt x="106" y="20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Freeform 495"/>
            <p:cNvSpPr>
              <a:spLocks/>
            </p:cNvSpPr>
            <p:nvPr/>
          </p:nvSpPr>
          <p:spPr bwMode="auto">
            <a:xfrm>
              <a:off x="4258" y="883"/>
              <a:ext cx="106" cy="2077"/>
            </a:xfrm>
            <a:custGeom>
              <a:avLst/>
              <a:gdLst>
                <a:gd name="T0" fmla="*/ 106 w 106"/>
                <a:gd name="T1" fmla="*/ 2077 h 2077"/>
                <a:gd name="T2" fmla="*/ 106 w 106"/>
                <a:gd name="T3" fmla="*/ 0 h 2077"/>
                <a:gd name="T4" fmla="*/ 0 w 106"/>
                <a:gd name="T5" fmla="*/ 0 h 2077"/>
                <a:gd name="T6" fmla="*/ 0 w 106"/>
                <a:gd name="T7" fmla="*/ 2077 h 2077"/>
                <a:gd name="T8" fmla="*/ 106 w 106"/>
                <a:gd name="T9" fmla="*/ 2077 h 20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6"/>
                <a:gd name="T16" fmla="*/ 0 h 2077"/>
                <a:gd name="T17" fmla="*/ 106 w 106"/>
                <a:gd name="T18" fmla="*/ 2077 h 207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6" h="2077">
                  <a:moveTo>
                    <a:pt x="106" y="2077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2077"/>
                  </a:lnTo>
                  <a:lnTo>
                    <a:pt x="106" y="2077"/>
                  </a:lnTo>
                </a:path>
              </a:pathLst>
            </a:custGeom>
            <a:noFill/>
            <a:ln w="1111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Rectangle 496"/>
            <p:cNvSpPr>
              <a:spLocks noChangeArrowheads="1"/>
            </p:cNvSpPr>
            <p:nvPr/>
          </p:nvSpPr>
          <p:spPr bwMode="auto">
            <a:xfrm>
              <a:off x="4271" y="759"/>
              <a:ext cx="8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W</a:t>
              </a:r>
              <a:endParaRPr lang="en-US" altLang="zh-CN"/>
            </a:p>
          </p:txBody>
        </p:sp>
        <p:sp>
          <p:nvSpPr>
            <p:cNvPr id="95" name="Rectangle 497"/>
            <p:cNvSpPr>
              <a:spLocks noChangeArrowheads="1"/>
            </p:cNvSpPr>
            <p:nvPr/>
          </p:nvSpPr>
          <p:spPr bwMode="auto">
            <a:xfrm>
              <a:off x="4321" y="759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B</a:t>
              </a:r>
              <a:endParaRPr lang="en-US" altLang="zh-CN"/>
            </a:p>
          </p:txBody>
        </p:sp>
        <p:sp>
          <p:nvSpPr>
            <p:cNvPr id="96" name="Freeform 498"/>
            <p:cNvSpPr>
              <a:spLocks/>
            </p:cNvSpPr>
            <p:nvPr/>
          </p:nvSpPr>
          <p:spPr bwMode="auto">
            <a:xfrm>
              <a:off x="2122" y="995"/>
              <a:ext cx="26" cy="28"/>
            </a:xfrm>
            <a:custGeom>
              <a:avLst/>
              <a:gdLst>
                <a:gd name="T0" fmla="*/ 0 w 26"/>
                <a:gd name="T1" fmla="*/ 0 h 28"/>
                <a:gd name="T2" fmla="*/ 0 w 26"/>
                <a:gd name="T3" fmla="*/ 28 h 28"/>
                <a:gd name="T4" fmla="*/ 26 w 26"/>
                <a:gd name="T5" fmla="*/ 15 h 28"/>
                <a:gd name="T6" fmla="*/ 0 w 26"/>
                <a:gd name="T7" fmla="*/ 0 h 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"/>
                <a:gd name="T13" fmla="*/ 0 h 28"/>
                <a:gd name="T14" fmla="*/ 26 w 26"/>
                <a:gd name="T15" fmla="*/ 28 h 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" h="28">
                  <a:moveTo>
                    <a:pt x="0" y="0"/>
                  </a:moveTo>
                  <a:lnTo>
                    <a:pt x="0" y="28"/>
                  </a:lnTo>
                  <a:lnTo>
                    <a:pt x="26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Freeform 499"/>
            <p:cNvSpPr>
              <a:spLocks/>
            </p:cNvSpPr>
            <p:nvPr/>
          </p:nvSpPr>
          <p:spPr bwMode="auto">
            <a:xfrm>
              <a:off x="3189" y="2775"/>
              <a:ext cx="28" cy="28"/>
            </a:xfrm>
            <a:custGeom>
              <a:avLst/>
              <a:gdLst>
                <a:gd name="T0" fmla="*/ 0 w 28"/>
                <a:gd name="T1" fmla="*/ 0 h 28"/>
                <a:gd name="T2" fmla="*/ 2 w 28"/>
                <a:gd name="T3" fmla="*/ 28 h 28"/>
                <a:gd name="T4" fmla="*/ 28 w 28"/>
                <a:gd name="T5" fmla="*/ 15 h 28"/>
                <a:gd name="T6" fmla="*/ 2 w 28"/>
                <a:gd name="T7" fmla="*/ 2 h 28"/>
                <a:gd name="T8" fmla="*/ 0 w 28"/>
                <a:gd name="T9" fmla="*/ 0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8"/>
                <a:gd name="T17" fmla="*/ 28 w 28"/>
                <a:gd name="T18" fmla="*/ 28 h 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8">
                  <a:moveTo>
                    <a:pt x="0" y="0"/>
                  </a:moveTo>
                  <a:lnTo>
                    <a:pt x="2" y="28"/>
                  </a:lnTo>
                  <a:lnTo>
                    <a:pt x="28" y="15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Line 500"/>
            <p:cNvSpPr>
              <a:spLocks noChangeShapeType="1"/>
            </p:cNvSpPr>
            <p:nvPr/>
          </p:nvSpPr>
          <p:spPr bwMode="auto">
            <a:xfrm>
              <a:off x="2521" y="2788"/>
              <a:ext cx="677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9" name="Freeform 501"/>
            <p:cNvSpPr>
              <a:spLocks/>
            </p:cNvSpPr>
            <p:nvPr/>
          </p:nvSpPr>
          <p:spPr bwMode="auto">
            <a:xfrm>
              <a:off x="3189" y="1839"/>
              <a:ext cx="28" cy="28"/>
            </a:xfrm>
            <a:custGeom>
              <a:avLst/>
              <a:gdLst>
                <a:gd name="T0" fmla="*/ 0 w 28"/>
                <a:gd name="T1" fmla="*/ 0 h 28"/>
                <a:gd name="T2" fmla="*/ 2 w 28"/>
                <a:gd name="T3" fmla="*/ 28 h 28"/>
                <a:gd name="T4" fmla="*/ 28 w 28"/>
                <a:gd name="T5" fmla="*/ 15 h 28"/>
                <a:gd name="T6" fmla="*/ 2 w 28"/>
                <a:gd name="T7" fmla="*/ 2 h 28"/>
                <a:gd name="T8" fmla="*/ 0 w 28"/>
                <a:gd name="T9" fmla="*/ 0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8"/>
                <a:gd name="T17" fmla="*/ 28 w 28"/>
                <a:gd name="T18" fmla="*/ 28 h 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8">
                  <a:moveTo>
                    <a:pt x="0" y="0"/>
                  </a:moveTo>
                  <a:lnTo>
                    <a:pt x="2" y="28"/>
                  </a:lnTo>
                  <a:lnTo>
                    <a:pt x="28" y="15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Line 502"/>
            <p:cNvSpPr>
              <a:spLocks noChangeShapeType="1"/>
            </p:cNvSpPr>
            <p:nvPr/>
          </p:nvSpPr>
          <p:spPr bwMode="auto">
            <a:xfrm flipH="1">
              <a:off x="3328" y="1852"/>
              <a:ext cx="61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" name="Line 503"/>
            <p:cNvSpPr>
              <a:spLocks noChangeShapeType="1"/>
            </p:cNvSpPr>
            <p:nvPr/>
          </p:nvSpPr>
          <p:spPr bwMode="auto">
            <a:xfrm flipH="1">
              <a:off x="2979" y="1852"/>
              <a:ext cx="219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" name="Freeform 504"/>
            <p:cNvSpPr>
              <a:spLocks/>
            </p:cNvSpPr>
            <p:nvPr/>
          </p:nvSpPr>
          <p:spPr bwMode="auto">
            <a:xfrm>
              <a:off x="3189" y="2142"/>
              <a:ext cx="28" cy="29"/>
            </a:xfrm>
            <a:custGeom>
              <a:avLst/>
              <a:gdLst>
                <a:gd name="T0" fmla="*/ 0 w 28"/>
                <a:gd name="T1" fmla="*/ 0 h 29"/>
                <a:gd name="T2" fmla="*/ 2 w 28"/>
                <a:gd name="T3" fmla="*/ 29 h 29"/>
                <a:gd name="T4" fmla="*/ 28 w 28"/>
                <a:gd name="T5" fmla="*/ 15 h 29"/>
                <a:gd name="T6" fmla="*/ 2 w 28"/>
                <a:gd name="T7" fmla="*/ 0 h 29"/>
                <a:gd name="T8" fmla="*/ 0 w 28"/>
                <a:gd name="T9" fmla="*/ 0 h 2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9"/>
                <a:gd name="T17" fmla="*/ 28 w 28"/>
                <a:gd name="T18" fmla="*/ 29 h 2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9">
                  <a:moveTo>
                    <a:pt x="0" y="0"/>
                  </a:moveTo>
                  <a:lnTo>
                    <a:pt x="2" y="29"/>
                  </a:lnTo>
                  <a:lnTo>
                    <a:pt x="28" y="15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Line 505"/>
            <p:cNvSpPr>
              <a:spLocks noChangeShapeType="1"/>
            </p:cNvSpPr>
            <p:nvPr/>
          </p:nvSpPr>
          <p:spPr bwMode="auto">
            <a:xfrm flipH="1">
              <a:off x="3328" y="2155"/>
              <a:ext cx="179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" name="Freeform 506"/>
            <p:cNvSpPr>
              <a:spLocks/>
            </p:cNvSpPr>
            <p:nvPr/>
          </p:nvSpPr>
          <p:spPr bwMode="auto">
            <a:xfrm>
              <a:off x="2321" y="1826"/>
              <a:ext cx="874" cy="331"/>
            </a:xfrm>
            <a:custGeom>
              <a:avLst/>
              <a:gdLst>
                <a:gd name="T0" fmla="*/ 874 w 874"/>
                <a:gd name="T1" fmla="*/ 329 h 331"/>
                <a:gd name="T2" fmla="*/ 0 w 874"/>
                <a:gd name="T3" fmla="*/ 331 h 331"/>
                <a:gd name="T4" fmla="*/ 0 w 874"/>
                <a:gd name="T5" fmla="*/ 0 h 331"/>
                <a:gd name="T6" fmla="*/ 0 60000 65536"/>
                <a:gd name="T7" fmla="*/ 0 60000 65536"/>
                <a:gd name="T8" fmla="*/ 0 60000 65536"/>
                <a:gd name="T9" fmla="*/ 0 w 874"/>
                <a:gd name="T10" fmla="*/ 0 h 331"/>
                <a:gd name="T11" fmla="*/ 874 w 874"/>
                <a:gd name="T12" fmla="*/ 331 h 3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74" h="331">
                  <a:moveTo>
                    <a:pt x="874" y="329"/>
                  </a:moveTo>
                  <a:lnTo>
                    <a:pt x="0" y="331"/>
                  </a:lnTo>
                  <a:lnTo>
                    <a:pt x="0" y="0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Freeform 507"/>
            <p:cNvSpPr>
              <a:spLocks/>
            </p:cNvSpPr>
            <p:nvPr/>
          </p:nvSpPr>
          <p:spPr bwMode="auto">
            <a:xfrm>
              <a:off x="4225" y="711"/>
              <a:ext cx="28" cy="26"/>
            </a:xfrm>
            <a:custGeom>
              <a:avLst/>
              <a:gdLst>
                <a:gd name="T0" fmla="*/ 0 w 28"/>
                <a:gd name="T1" fmla="*/ 0 h 26"/>
                <a:gd name="T2" fmla="*/ 2 w 28"/>
                <a:gd name="T3" fmla="*/ 26 h 26"/>
                <a:gd name="T4" fmla="*/ 28 w 28"/>
                <a:gd name="T5" fmla="*/ 13 h 26"/>
                <a:gd name="T6" fmla="*/ 2 w 28"/>
                <a:gd name="T7" fmla="*/ 0 h 26"/>
                <a:gd name="T8" fmla="*/ 0 w 28"/>
                <a:gd name="T9" fmla="*/ 0 h 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6"/>
                <a:gd name="T17" fmla="*/ 28 w 28"/>
                <a:gd name="T18" fmla="*/ 26 h 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6">
                  <a:moveTo>
                    <a:pt x="0" y="0"/>
                  </a:moveTo>
                  <a:lnTo>
                    <a:pt x="2" y="26"/>
                  </a:lnTo>
                  <a:lnTo>
                    <a:pt x="28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6" name="Freeform 508"/>
            <p:cNvSpPr>
              <a:spLocks/>
            </p:cNvSpPr>
            <p:nvPr/>
          </p:nvSpPr>
          <p:spPr bwMode="auto">
            <a:xfrm>
              <a:off x="3328" y="611"/>
              <a:ext cx="906" cy="113"/>
            </a:xfrm>
            <a:custGeom>
              <a:avLst/>
              <a:gdLst>
                <a:gd name="T0" fmla="*/ 906 w 906"/>
                <a:gd name="T1" fmla="*/ 113 h 113"/>
                <a:gd name="T2" fmla="*/ 849 w 906"/>
                <a:gd name="T3" fmla="*/ 113 h 113"/>
                <a:gd name="T4" fmla="*/ 849 w 906"/>
                <a:gd name="T5" fmla="*/ 0 h 113"/>
                <a:gd name="T6" fmla="*/ 0 w 906"/>
                <a:gd name="T7" fmla="*/ 0 h 1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06"/>
                <a:gd name="T13" fmla="*/ 0 h 113"/>
                <a:gd name="T14" fmla="*/ 906 w 906"/>
                <a:gd name="T15" fmla="*/ 113 h 1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06" h="113">
                  <a:moveTo>
                    <a:pt x="906" y="113"/>
                  </a:moveTo>
                  <a:lnTo>
                    <a:pt x="849" y="113"/>
                  </a:lnTo>
                  <a:lnTo>
                    <a:pt x="849" y="0"/>
                  </a:lnTo>
                  <a:lnTo>
                    <a:pt x="0" y="0"/>
                  </a:lnTo>
                </a:path>
              </a:pathLst>
            </a:custGeom>
            <a:noFill/>
            <a:ln w="17463">
              <a:solidFill>
                <a:srgbClr val="EB75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7" name="Freeform 509"/>
            <p:cNvSpPr>
              <a:spLocks/>
            </p:cNvSpPr>
            <p:nvPr/>
          </p:nvSpPr>
          <p:spPr bwMode="auto">
            <a:xfrm>
              <a:off x="4225" y="1839"/>
              <a:ext cx="28" cy="28"/>
            </a:xfrm>
            <a:custGeom>
              <a:avLst/>
              <a:gdLst>
                <a:gd name="T0" fmla="*/ 0 w 28"/>
                <a:gd name="T1" fmla="*/ 0 h 28"/>
                <a:gd name="T2" fmla="*/ 2 w 28"/>
                <a:gd name="T3" fmla="*/ 28 h 28"/>
                <a:gd name="T4" fmla="*/ 28 w 28"/>
                <a:gd name="T5" fmla="*/ 15 h 28"/>
                <a:gd name="T6" fmla="*/ 2 w 28"/>
                <a:gd name="T7" fmla="*/ 2 h 28"/>
                <a:gd name="T8" fmla="*/ 0 w 28"/>
                <a:gd name="T9" fmla="*/ 0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8"/>
                <a:gd name="T17" fmla="*/ 28 w 28"/>
                <a:gd name="T18" fmla="*/ 28 h 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8">
                  <a:moveTo>
                    <a:pt x="0" y="0"/>
                  </a:moveTo>
                  <a:lnTo>
                    <a:pt x="2" y="28"/>
                  </a:lnTo>
                  <a:lnTo>
                    <a:pt x="28" y="15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Line 510"/>
            <p:cNvSpPr>
              <a:spLocks noChangeShapeType="1"/>
            </p:cNvSpPr>
            <p:nvPr/>
          </p:nvSpPr>
          <p:spPr bwMode="auto">
            <a:xfrm flipH="1">
              <a:off x="4364" y="1852"/>
              <a:ext cx="120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" name="Line 511"/>
            <p:cNvSpPr>
              <a:spLocks noChangeShapeType="1"/>
            </p:cNvSpPr>
            <p:nvPr/>
          </p:nvSpPr>
          <p:spPr bwMode="auto">
            <a:xfrm flipH="1">
              <a:off x="4135" y="1852"/>
              <a:ext cx="94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" name="Freeform 512"/>
            <p:cNvSpPr>
              <a:spLocks/>
            </p:cNvSpPr>
            <p:nvPr/>
          </p:nvSpPr>
          <p:spPr bwMode="auto">
            <a:xfrm>
              <a:off x="4225" y="2317"/>
              <a:ext cx="28" cy="28"/>
            </a:xfrm>
            <a:custGeom>
              <a:avLst/>
              <a:gdLst>
                <a:gd name="T0" fmla="*/ 0 w 28"/>
                <a:gd name="T1" fmla="*/ 0 h 28"/>
                <a:gd name="T2" fmla="*/ 2 w 28"/>
                <a:gd name="T3" fmla="*/ 28 h 28"/>
                <a:gd name="T4" fmla="*/ 28 w 28"/>
                <a:gd name="T5" fmla="*/ 15 h 28"/>
                <a:gd name="T6" fmla="*/ 2 w 28"/>
                <a:gd name="T7" fmla="*/ 2 h 28"/>
                <a:gd name="T8" fmla="*/ 0 w 28"/>
                <a:gd name="T9" fmla="*/ 0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8"/>
                <a:gd name="T17" fmla="*/ 28 w 28"/>
                <a:gd name="T18" fmla="*/ 28 h 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8">
                  <a:moveTo>
                    <a:pt x="0" y="0"/>
                  </a:moveTo>
                  <a:lnTo>
                    <a:pt x="2" y="28"/>
                  </a:lnTo>
                  <a:lnTo>
                    <a:pt x="28" y="15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1" name="Freeform 513"/>
            <p:cNvSpPr>
              <a:spLocks/>
            </p:cNvSpPr>
            <p:nvPr/>
          </p:nvSpPr>
          <p:spPr bwMode="auto">
            <a:xfrm>
              <a:off x="4364" y="2094"/>
              <a:ext cx="120" cy="238"/>
            </a:xfrm>
            <a:custGeom>
              <a:avLst/>
              <a:gdLst>
                <a:gd name="T0" fmla="*/ 120 w 120"/>
                <a:gd name="T1" fmla="*/ 0 h 238"/>
                <a:gd name="T2" fmla="*/ 59 w 120"/>
                <a:gd name="T3" fmla="*/ 0 h 238"/>
                <a:gd name="T4" fmla="*/ 59 w 120"/>
                <a:gd name="T5" fmla="*/ 238 h 238"/>
                <a:gd name="T6" fmla="*/ 0 w 120"/>
                <a:gd name="T7" fmla="*/ 238 h 23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0"/>
                <a:gd name="T13" fmla="*/ 0 h 238"/>
                <a:gd name="T14" fmla="*/ 120 w 120"/>
                <a:gd name="T15" fmla="*/ 238 h 23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0" h="238">
                  <a:moveTo>
                    <a:pt x="120" y="0"/>
                  </a:moveTo>
                  <a:lnTo>
                    <a:pt x="59" y="0"/>
                  </a:lnTo>
                  <a:lnTo>
                    <a:pt x="59" y="238"/>
                  </a:lnTo>
                  <a:lnTo>
                    <a:pt x="0" y="238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2" name="Freeform 514"/>
            <p:cNvSpPr>
              <a:spLocks/>
            </p:cNvSpPr>
            <p:nvPr/>
          </p:nvSpPr>
          <p:spPr bwMode="auto">
            <a:xfrm>
              <a:off x="3389" y="1854"/>
              <a:ext cx="840" cy="478"/>
            </a:xfrm>
            <a:custGeom>
              <a:avLst/>
              <a:gdLst>
                <a:gd name="T0" fmla="*/ 840 w 840"/>
                <a:gd name="T1" fmla="*/ 476 h 478"/>
                <a:gd name="T2" fmla="*/ 0 w 840"/>
                <a:gd name="T3" fmla="*/ 478 h 478"/>
                <a:gd name="T4" fmla="*/ 0 w 840"/>
                <a:gd name="T5" fmla="*/ 0 h 478"/>
                <a:gd name="T6" fmla="*/ 0 60000 65536"/>
                <a:gd name="T7" fmla="*/ 0 60000 65536"/>
                <a:gd name="T8" fmla="*/ 0 60000 65536"/>
                <a:gd name="T9" fmla="*/ 0 w 840"/>
                <a:gd name="T10" fmla="*/ 0 h 478"/>
                <a:gd name="T11" fmla="*/ 840 w 840"/>
                <a:gd name="T12" fmla="*/ 478 h 47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40" h="478">
                  <a:moveTo>
                    <a:pt x="840" y="476"/>
                  </a:moveTo>
                  <a:lnTo>
                    <a:pt x="0" y="478"/>
                  </a:lnTo>
                  <a:lnTo>
                    <a:pt x="0" y="0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3" name="Freeform 515"/>
            <p:cNvSpPr>
              <a:spLocks/>
            </p:cNvSpPr>
            <p:nvPr/>
          </p:nvSpPr>
          <p:spPr bwMode="auto">
            <a:xfrm>
              <a:off x="4225" y="2775"/>
              <a:ext cx="28" cy="28"/>
            </a:xfrm>
            <a:custGeom>
              <a:avLst/>
              <a:gdLst>
                <a:gd name="T0" fmla="*/ 0 w 28"/>
                <a:gd name="T1" fmla="*/ 0 h 28"/>
                <a:gd name="T2" fmla="*/ 2 w 28"/>
                <a:gd name="T3" fmla="*/ 28 h 28"/>
                <a:gd name="T4" fmla="*/ 28 w 28"/>
                <a:gd name="T5" fmla="*/ 15 h 28"/>
                <a:gd name="T6" fmla="*/ 2 w 28"/>
                <a:gd name="T7" fmla="*/ 2 h 28"/>
                <a:gd name="T8" fmla="*/ 0 w 28"/>
                <a:gd name="T9" fmla="*/ 0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8"/>
                <a:gd name="T17" fmla="*/ 28 w 28"/>
                <a:gd name="T18" fmla="*/ 28 h 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8">
                  <a:moveTo>
                    <a:pt x="0" y="0"/>
                  </a:moveTo>
                  <a:lnTo>
                    <a:pt x="2" y="28"/>
                  </a:lnTo>
                  <a:lnTo>
                    <a:pt x="28" y="15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Line 516"/>
            <p:cNvSpPr>
              <a:spLocks noChangeShapeType="1"/>
            </p:cNvSpPr>
            <p:nvPr/>
          </p:nvSpPr>
          <p:spPr bwMode="auto">
            <a:xfrm>
              <a:off x="3328" y="2788"/>
              <a:ext cx="906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5" name="Rectangle 517"/>
            <p:cNvSpPr>
              <a:spLocks noChangeArrowheads="1"/>
            </p:cNvSpPr>
            <p:nvPr/>
          </p:nvSpPr>
          <p:spPr bwMode="auto">
            <a:xfrm>
              <a:off x="1014" y="792"/>
              <a:ext cx="37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I</a:t>
              </a:r>
              <a:endParaRPr lang="en-US" altLang="zh-CN"/>
            </a:p>
          </p:txBody>
        </p:sp>
        <p:sp>
          <p:nvSpPr>
            <p:cNvPr id="116" name="Rectangle 518"/>
            <p:cNvSpPr>
              <a:spLocks noChangeArrowheads="1"/>
            </p:cNvSpPr>
            <p:nvPr/>
          </p:nvSpPr>
          <p:spPr bwMode="auto">
            <a:xfrm>
              <a:off x="1029" y="792"/>
              <a:ext cx="5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F</a:t>
              </a:r>
              <a:endParaRPr lang="en-US" altLang="zh-CN"/>
            </a:p>
          </p:txBody>
        </p:sp>
        <p:sp>
          <p:nvSpPr>
            <p:cNvPr id="117" name="Rectangle 519"/>
            <p:cNvSpPr>
              <a:spLocks noChangeArrowheads="1"/>
            </p:cNvSpPr>
            <p:nvPr/>
          </p:nvSpPr>
          <p:spPr bwMode="auto">
            <a:xfrm>
              <a:off x="1062" y="792"/>
              <a:ext cx="3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/</a:t>
              </a:r>
              <a:endParaRPr lang="en-US" altLang="zh-CN"/>
            </a:p>
          </p:txBody>
        </p:sp>
        <p:sp>
          <p:nvSpPr>
            <p:cNvPr id="118" name="Rectangle 520"/>
            <p:cNvSpPr>
              <a:spLocks noChangeArrowheads="1"/>
            </p:cNvSpPr>
            <p:nvPr/>
          </p:nvSpPr>
          <p:spPr bwMode="auto">
            <a:xfrm>
              <a:off x="1077" y="792"/>
              <a:ext cx="37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I</a:t>
              </a:r>
              <a:endParaRPr lang="en-US" altLang="zh-CN"/>
            </a:p>
          </p:txBody>
        </p:sp>
        <p:sp>
          <p:nvSpPr>
            <p:cNvPr id="119" name="Rectangle 521"/>
            <p:cNvSpPr>
              <a:spLocks noChangeArrowheads="1"/>
            </p:cNvSpPr>
            <p:nvPr/>
          </p:nvSpPr>
          <p:spPr bwMode="auto">
            <a:xfrm>
              <a:off x="1091" y="792"/>
              <a:ext cx="6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D</a:t>
              </a:r>
              <a:endParaRPr lang="en-US" altLang="zh-CN"/>
            </a:p>
          </p:txBody>
        </p:sp>
        <p:sp>
          <p:nvSpPr>
            <p:cNvPr id="120" name="Rectangle 522"/>
            <p:cNvSpPr>
              <a:spLocks noChangeArrowheads="1"/>
            </p:cNvSpPr>
            <p:nvPr/>
          </p:nvSpPr>
          <p:spPr bwMode="auto">
            <a:xfrm>
              <a:off x="639" y="2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P</a:t>
              </a:r>
              <a:endParaRPr lang="en-US" altLang="zh-CN"/>
            </a:p>
          </p:txBody>
        </p:sp>
        <p:sp>
          <p:nvSpPr>
            <p:cNvPr id="121" name="Rectangle 523"/>
            <p:cNvSpPr>
              <a:spLocks noChangeArrowheads="1"/>
            </p:cNvSpPr>
            <p:nvPr/>
          </p:nvSpPr>
          <p:spPr bwMode="auto">
            <a:xfrm>
              <a:off x="674" y="2"/>
              <a:ext cx="6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C</a:t>
              </a:r>
              <a:endParaRPr lang="en-US" altLang="zh-CN"/>
            </a:p>
          </p:txBody>
        </p:sp>
        <p:sp>
          <p:nvSpPr>
            <p:cNvPr id="122" name="Rectangle 524"/>
            <p:cNvSpPr>
              <a:spLocks noChangeArrowheads="1"/>
            </p:cNvSpPr>
            <p:nvPr/>
          </p:nvSpPr>
          <p:spPr bwMode="auto">
            <a:xfrm>
              <a:off x="713" y="2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S</a:t>
              </a:r>
              <a:endParaRPr lang="en-US" altLang="zh-CN"/>
            </a:p>
          </p:txBody>
        </p:sp>
        <p:sp>
          <p:nvSpPr>
            <p:cNvPr id="123" name="Rectangle 525"/>
            <p:cNvSpPr>
              <a:spLocks noChangeArrowheads="1"/>
            </p:cNvSpPr>
            <p:nvPr/>
          </p:nvSpPr>
          <p:spPr bwMode="auto">
            <a:xfrm>
              <a:off x="748" y="2"/>
              <a:ext cx="44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r</a:t>
              </a:r>
              <a:endParaRPr lang="en-US" altLang="zh-CN"/>
            </a:p>
          </p:txBody>
        </p:sp>
        <p:sp>
          <p:nvSpPr>
            <p:cNvPr id="124" name="Rectangle 526"/>
            <p:cNvSpPr>
              <a:spLocks noChangeArrowheads="1"/>
            </p:cNvSpPr>
            <p:nvPr/>
          </p:nvSpPr>
          <p:spPr bwMode="auto">
            <a:xfrm>
              <a:off x="766" y="2"/>
              <a:ext cx="52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c</a:t>
              </a:r>
              <a:endParaRPr lang="en-US" altLang="zh-CN"/>
            </a:p>
          </p:txBody>
        </p:sp>
        <p:sp>
          <p:nvSpPr>
            <p:cNvPr id="125" name="Rectangle 527"/>
            <p:cNvSpPr>
              <a:spLocks noChangeArrowheads="1"/>
            </p:cNvSpPr>
            <p:nvPr/>
          </p:nvSpPr>
          <p:spPr bwMode="auto">
            <a:xfrm>
              <a:off x="2138" y="247"/>
              <a:ext cx="37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I</a:t>
              </a:r>
              <a:endParaRPr lang="en-US" altLang="zh-CN"/>
            </a:p>
          </p:txBody>
        </p:sp>
        <p:sp>
          <p:nvSpPr>
            <p:cNvPr id="126" name="Rectangle 528"/>
            <p:cNvSpPr>
              <a:spLocks noChangeArrowheads="1"/>
            </p:cNvSpPr>
            <p:nvPr/>
          </p:nvSpPr>
          <p:spPr bwMode="auto">
            <a:xfrm>
              <a:off x="2153" y="247"/>
              <a:ext cx="6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D</a:t>
              </a:r>
              <a:endParaRPr lang="en-US" altLang="zh-CN"/>
            </a:p>
          </p:txBody>
        </p:sp>
        <p:sp>
          <p:nvSpPr>
            <p:cNvPr id="127" name="Rectangle 529"/>
            <p:cNvSpPr>
              <a:spLocks noChangeArrowheads="1"/>
            </p:cNvSpPr>
            <p:nvPr/>
          </p:nvSpPr>
          <p:spPr bwMode="auto">
            <a:xfrm>
              <a:off x="2190" y="247"/>
              <a:ext cx="3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/</a:t>
              </a:r>
              <a:endParaRPr lang="en-US" altLang="zh-CN"/>
            </a:p>
          </p:txBody>
        </p:sp>
        <p:sp>
          <p:nvSpPr>
            <p:cNvPr id="128" name="Rectangle 530"/>
            <p:cNvSpPr>
              <a:spLocks noChangeArrowheads="1"/>
            </p:cNvSpPr>
            <p:nvPr/>
          </p:nvSpPr>
          <p:spPr bwMode="auto">
            <a:xfrm>
              <a:off x="2205" y="247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E</a:t>
              </a:r>
              <a:endParaRPr lang="en-US" altLang="zh-CN"/>
            </a:p>
          </p:txBody>
        </p:sp>
        <p:sp>
          <p:nvSpPr>
            <p:cNvPr id="129" name="Rectangle 531"/>
            <p:cNvSpPr>
              <a:spLocks noChangeArrowheads="1"/>
            </p:cNvSpPr>
            <p:nvPr/>
          </p:nvSpPr>
          <p:spPr bwMode="auto">
            <a:xfrm>
              <a:off x="2242" y="247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X</a:t>
              </a:r>
              <a:endParaRPr lang="en-US" altLang="zh-CN"/>
            </a:p>
          </p:txBody>
        </p:sp>
        <p:sp>
          <p:nvSpPr>
            <p:cNvPr id="130" name="Rectangle 532"/>
            <p:cNvSpPr>
              <a:spLocks noChangeArrowheads="1"/>
            </p:cNvSpPr>
            <p:nvPr/>
          </p:nvSpPr>
          <p:spPr bwMode="auto">
            <a:xfrm>
              <a:off x="3171" y="428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E</a:t>
              </a:r>
              <a:endParaRPr lang="en-US" altLang="zh-CN"/>
            </a:p>
          </p:txBody>
        </p:sp>
        <p:sp>
          <p:nvSpPr>
            <p:cNvPr id="131" name="Rectangle 533"/>
            <p:cNvSpPr>
              <a:spLocks noChangeArrowheads="1"/>
            </p:cNvSpPr>
            <p:nvPr/>
          </p:nvSpPr>
          <p:spPr bwMode="auto">
            <a:xfrm>
              <a:off x="3206" y="428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X</a:t>
              </a:r>
              <a:endParaRPr lang="en-US" altLang="zh-CN"/>
            </a:p>
          </p:txBody>
        </p:sp>
        <p:sp>
          <p:nvSpPr>
            <p:cNvPr id="132" name="Rectangle 534"/>
            <p:cNvSpPr>
              <a:spLocks noChangeArrowheads="1"/>
            </p:cNvSpPr>
            <p:nvPr/>
          </p:nvSpPr>
          <p:spPr bwMode="auto">
            <a:xfrm>
              <a:off x="3243" y="428"/>
              <a:ext cx="3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/</a:t>
              </a:r>
              <a:endParaRPr lang="en-US" altLang="zh-CN"/>
            </a:p>
          </p:txBody>
        </p:sp>
        <p:sp>
          <p:nvSpPr>
            <p:cNvPr id="133" name="Rectangle 535"/>
            <p:cNvSpPr>
              <a:spLocks noChangeArrowheads="1"/>
            </p:cNvSpPr>
            <p:nvPr/>
          </p:nvSpPr>
          <p:spPr bwMode="auto">
            <a:xfrm>
              <a:off x="3259" y="428"/>
              <a:ext cx="70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M</a:t>
              </a:r>
              <a:endParaRPr lang="en-US" altLang="zh-CN"/>
            </a:p>
          </p:txBody>
        </p:sp>
        <p:sp>
          <p:nvSpPr>
            <p:cNvPr id="134" name="Rectangle 536"/>
            <p:cNvSpPr>
              <a:spLocks noChangeArrowheads="1"/>
            </p:cNvSpPr>
            <p:nvPr/>
          </p:nvSpPr>
          <p:spPr bwMode="auto">
            <a:xfrm>
              <a:off x="3302" y="428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E</a:t>
              </a:r>
              <a:endParaRPr lang="en-US" altLang="zh-CN"/>
            </a:p>
          </p:txBody>
        </p:sp>
        <p:sp>
          <p:nvSpPr>
            <p:cNvPr id="135" name="Rectangle 537"/>
            <p:cNvSpPr>
              <a:spLocks noChangeArrowheads="1"/>
            </p:cNvSpPr>
            <p:nvPr/>
          </p:nvSpPr>
          <p:spPr bwMode="auto">
            <a:xfrm>
              <a:off x="3339" y="428"/>
              <a:ext cx="70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M</a:t>
              </a:r>
              <a:endParaRPr lang="en-US" altLang="zh-CN"/>
            </a:p>
          </p:txBody>
        </p:sp>
        <p:sp>
          <p:nvSpPr>
            <p:cNvPr id="136" name="Rectangle 538"/>
            <p:cNvSpPr>
              <a:spLocks noChangeArrowheads="1"/>
            </p:cNvSpPr>
            <p:nvPr/>
          </p:nvSpPr>
          <p:spPr bwMode="auto">
            <a:xfrm>
              <a:off x="4199" y="609"/>
              <a:ext cx="70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M</a:t>
              </a:r>
              <a:endParaRPr lang="en-US" altLang="zh-CN"/>
            </a:p>
          </p:txBody>
        </p:sp>
        <p:sp>
          <p:nvSpPr>
            <p:cNvPr id="137" name="Rectangle 539"/>
            <p:cNvSpPr>
              <a:spLocks noChangeArrowheads="1"/>
            </p:cNvSpPr>
            <p:nvPr/>
          </p:nvSpPr>
          <p:spPr bwMode="auto">
            <a:xfrm>
              <a:off x="4242" y="609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E</a:t>
              </a:r>
              <a:endParaRPr lang="en-US" altLang="zh-CN"/>
            </a:p>
          </p:txBody>
        </p:sp>
        <p:sp>
          <p:nvSpPr>
            <p:cNvPr id="138" name="Rectangle 540"/>
            <p:cNvSpPr>
              <a:spLocks noChangeArrowheads="1"/>
            </p:cNvSpPr>
            <p:nvPr/>
          </p:nvSpPr>
          <p:spPr bwMode="auto">
            <a:xfrm>
              <a:off x="4279" y="609"/>
              <a:ext cx="70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M</a:t>
              </a:r>
              <a:endParaRPr lang="en-US" altLang="zh-CN"/>
            </a:p>
          </p:txBody>
        </p:sp>
        <p:sp>
          <p:nvSpPr>
            <p:cNvPr id="139" name="Rectangle 541"/>
            <p:cNvSpPr>
              <a:spLocks noChangeArrowheads="1"/>
            </p:cNvSpPr>
            <p:nvPr/>
          </p:nvSpPr>
          <p:spPr bwMode="auto">
            <a:xfrm>
              <a:off x="4323" y="609"/>
              <a:ext cx="3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/</a:t>
              </a:r>
              <a:endParaRPr lang="en-US" altLang="zh-CN"/>
            </a:p>
          </p:txBody>
        </p:sp>
        <p:sp>
          <p:nvSpPr>
            <p:cNvPr id="140" name="Rectangle 542"/>
            <p:cNvSpPr>
              <a:spLocks noChangeArrowheads="1"/>
            </p:cNvSpPr>
            <p:nvPr/>
          </p:nvSpPr>
          <p:spPr bwMode="auto">
            <a:xfrm>
              <a:off x="4338" y="609"/>
              <a:ext cx="8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W</a:t>
              </a:r>
              <a:endParaRPr lang="en-US" altLang="zh-CN"/>
            </a:p>
          </p:txBody>
        </p:sp>
        <p:sp>
          <p:nvSpPr>
            <p:cNvPr id="141" name="Rectangle 543"/>
            <p:cNvSpPr>
              <a:spLocks noChangeArrowheads="1"/>
            </p:cNvSpPr>
            <p:nvPr/>
          </p:nvSpPr>
          <p:spPr bwMode="auto">
            <a:xfrm>
              <a:off x="4388" y="609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B</a:t>
              </a:r>
              <a:endParaRPr lang="en-US" altLang="zh-CN"/>
            </a:p>
          </p:txBody>
        </p:sp>
        <p:sp>
          <p:nvSpPr>
            <p:cNvPr id="142" name="Freeform 544"/>
            <p:cNvSpPr>
              <a:spLocks/>
            </p:cNvSpPr>
            <p:nvPr/>
          </p:nvSpPr>
          <p:spPr bwMode="auto">
            <a:xfrm>
              <a:off x="988" y="995"/>
              <a:ext cx="28" cy="28"/>
            </a:xfrm>
            <a:custGeom>
              <a:avLst/>
              <a:gdLst>
                <a:gd name="T0" fmla="*/ 0 w 28"/>
                <a:gd name="T1" fmla="*/ 0 h 28"/>
                <a:gd name="T2" fmla="*/ 2 w 28"/>
                <a:gd name="T3" fmla="*/ 28 h 28"/>
                <a:gd name="T4" fmla="*/ 28 w 28"/>
                <a:gd name="T5" fmla="*/ 15 h 28"/>
                <a:gd name="T6" fmla="*/ 2 w 28"/>
                <a:gd name="T7" fmla="*/ 2 h 28"/>
                <a:gd name="T8" fmla="*/ 0 w 28"/>
                <a:gd name="T9" fmla="*/ 0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8"/>
                <a:gd name="T17" fmla="*/ 28 w 28"/>
                <a:gd name="T18" fmla="*/ 28 h 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8">
                  <a:moveTo>
                    <a:pt x="0" y="0"/>
                  </a:moveTo>
                  <a:lnTo>
                    <a:pt x="2" y="28"/>
                  </a:lnTo>
                  <a:lnTo>
                    <a:pt x="28" y="15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3" name="Line 545"/>
            <p:cNvSpPr>
              <a:spLocks noChangeShapeType="1"/>
            </p:cNvSpPr>
            <p:nvPr/>
          </p:nvSpPr>
          <p:spPr bwMode="auto">
            <a:xfrm flipH="1">
              <a:off x="1128" y="1008"/>
              <a:ext cx="1001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4" name="Line 546"/>
            <p:cNvSpPr>
              <a:spLocks noChangeShapeType="1"/>
            </p:cNvSpPr>
            <p:nvPr/>
          </p:nvSpPr>
          <p:spPr bwMode="auto">
            <a:xfrm flipH="1">
              <a:off x="724" y="1008"/>
              <a:ext cx="271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" name="Freeform 547"/>
            <p:cNvSpPr>
              <a:spLocks/>
            </p:cNvSpPr>
            <p:nvPr/>
          </p:nvSpPr>
          <p:spPr bwMode="auto">
            <a:xfrm>
              <a:off x="554" y="297"/>
              <a:ext cx="26" cy="26"/>
            </a:xfrm>
            <a:custGeom>
              <a:avLst/>
              <a:gdLst>
                <a:gd name="T0" fmla="*/ 0 w 26"/>
                <a:gd name="T1" fmla="*/ 0 h 26"/>
                <a:gd name="T2" fmla="*/ 0 w 26"/>
                <a:gd name="T3" fmla="*/ 26 h 26"/>
                <a:gd name="T4" fmla="*/ 26 w 26"/>
                <a:gd name="T5" fmla="*/ 13 h 26"/>
                <a:gd name="T6" fmla="*/ 0 w 26"/>
                <a:gd name="T7" fmla="*/ 0 h 2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"/>
                <a:gd name="T13" fmla="*/ 0 h 26"/>
                <a:gd name="T14" fmla="*/ 26 w 26"/>
                <a:gd name="T15" fmla="*/ 26 h 2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" h="26">
                  <a:moveTo>
                    <a:pt x="0" y="0"/>
                  </a:moveTo>
                  <a:lnTo>
                    <a:pt x="0" y="26"/>
                  </a:lnTo>
                  <a:lnTo>
                    <a:pt x="26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6" name="Freeform 548"/>
            <p:cNvSpPr>
              <a:spLocks/>
            </p:cNvSpPr>
            <p:nvPr/>
          </p:nvSpPr>
          <p:spPr bwMode="auto">
            <a:xfrm>
              <a:off x="554" y="539"/>
              <a:ext cx="26" cy="26"/>
            </a:xfrm>
            <a:custGeom>
              <a:avLst/>
              <a:gdLst>
                <a:gd name="T0" fmla="*/ 0 w 26"/>
                <a:gd name="T1" fmla="*/ 0 h 26"/>
                <a:gd name="T2" fmla="*/ 0 w 26"/>
                <a:gd name="T3" fmla="*/ 26 h 26"/>
                <a:gd name="T4" fmla="*/ 26 w 26"/>
                <a:gd name="T5" fmla="*/ 13 h 26"/>
                <a:gd name="T6" fmla="*/ 0 w 26"/>
                <a:gd name="T7" fmla="*/ 0 h 2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"/>
                <a:gd name="T13" fmla="*/ 0 h 26"/>
                <a:gd name="T14" fmla="*/ 26 w 26"/>
                <a:gd name="T15" fmla="*/ 26 h 2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" h="26">
                  <a:moveTo>
                    <a:pt x="0" y="0"/>
                  </a:moveTo>
                  <a:lnTo>
                    <a:pt x="0" y="26"/>
                  </a:lnTo>
                  <a:lnTo>
                    <a:pt x="26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Freeform 549"/>
            <p:cNvSpPr>
              <a:spLocks/>
            </p:cNvSpPr>
            <p:nvPr/>
          </p:nvSpPr>
          <p:spPr bwMode="auto">
            <a:xfrm>
              <a:off x="585" y="260"/>
              <a:ext cx="102" cy="342"/>
            </a:xfrm>
            <a:custGeom>
              <a:avLst/>
              <a:gdLst>
                <a:gd name="T0" fmla="*/ 0 w 102"/>
                <a:gd name="T1" fmla="*/ 50 h 342"/>
                <a:gd name="T2" fmla="*/ 2 w 102"/>
                <a:gd name="T3" fmla="*/ 43 h 342"/>
                <a:gd name="T4" fmla="*/ 4 w 102"/>
                <a:gd name="T5" fmla="*/ 34 h 342"/>
                <a:gd name="T6" fmla="*/ 6 w 102"/>
                <a:gd name="T7" fmla="*/ 28 h 342"/>
                <a:gd name="T8" fmla="*/ 10 w 102"/>
                <a:gd name="T9" fmla="*/ 21 h 342"/>
                <a:gd name="T10" fmla="*/ 15 w 102"/>
                <a:gd name="T11" fmla="*/ 15 h 342"/>
                <a:gd name="T12" fmla="*/ 21 w 102"/>
                <a:gd name="T13" fmla="*/ 10 h 342"/>
                <a:gd name="T14" fmla="*/ 28 w 102"/>
                <a:gd name="T15" fmla="*/ 6 h 342"/>
                <a:gd name="T16" fmla="*/ 34 w 102"/>
                <a:gd name="T17" fmla="*/ 2 h 342"/>
                <a:gd name="T18" fmla="*/ 43 w 102"/>
                <a:gd name="T19" fmla="*/ 2 h 342"/>
                <a:gd name="T20" fmla="*/ 52 w 102"/>
                <a:gd name="T21" fmla="*/ 0 h 342"/>
                <a:gd name="T22" fmla="*/ 58 w 102"/>
                <a:gd name="T23" fmla="*/ 2 h 342"/>
                <a:gd name="T24" fmla="*/ 67 w 102"/>
                <a:gd name="T25" fmla="*/ 2 h 342"/>
                <a:gd name="T26" fmla="*/ 74 w 102"/>
                <a:gd name="T27" fmla="*/ 6 h 342"/>
                <a:gd name="T28" fmla="*/ 80 w 102"/>
                <a:gd name="T29" fmla="*/ 10 h 342"/>
                <a:gd name="T30" fmla="*/ 87 w 102"/>
                <a:gd name="T31" fmla="*/ 15 h 342"/>
                <a:gd name="T32" fmla="*/ 91 w 102"/>
                <a:gd name="T33" fmla="*/ 21 h 342"/>
                <a:gd name="T34" fmla="*/ 96 w 102"/>
                <a:gd name="T35" fmla="*/ 28 h 342"/>
                <a:gd name="T36" fmla="*/ 98 w 102"/>
                <a:gd name="T37" fmla="*/ 34 h 342"/>
                <a:gd name="T38" fmla="*/ 100 w 102"/>
                <a:gd name="T39" fmla="*/ 43 h 342"/>
                <a:gd name="T40" fmla="*/ 102 w 102"/>
                <a:gd name="T41" fmla="*/ 50 h 342"/>
                <a:gd name="T42" fmla="*/ 102 w 102"/>
                <a:gd name="T43" fmla="*/ 292 h 342"/>
                <a:gd name="T44" fmla="*/ 100 w 102"/>
                <a:gd name="T45" fmla="*/ 301 h 342"/>
                <a:gd name="T46" fmla="*/ 98 w 102"/>
                <a:gd name="T47" fmla="*/ 307 h 342"/>
                <a:gd name="T48" fmla="*/ 96 w 102"/>
                <a:gd name="T49" fmla="*/ 316 h 342"/>
                <a:gd name="T50" fmla="*/ 91 w 102"/>
                <a:gd name="T51" fmla="*/ 322 h 342"/>
                <a:gd name="T52" fmla="*/ 87 w 102"/>
                <a:gd name="T53" fmla="*/ 327 h 342"/>
                <a:gd name="T54" fmla="*/ 80 w 102"/>
                <a:gd name="T55" fmla="*/ 333 h 342"/>
                <a:gd name="T56" fmla="*/ 74 w 102"/>
                <a:gd name="T57" fmla="*/ 336 h 342"/>
                <a:gd name="T58" fmla="*/ 67 w 102"/>
                <a:gd name="T59" fmla="*/ 340 h 342"/>
                <a:gd name="T60" fmla="*/ 58 w 102"/>
                <a:gd name="T61" fmla="*/ 342 h 342"/>
                <a:gd name="T62" fmla="*/ 52 w 102"/>
                <a:gd name="T63" fmla="*/ 342 h 342"/>
                <a:gd name="T64" fmla="*/ 43 w 102"/>
                <a:gd name="T65" fmla="*/ 342 h 342"/>
                <a:gd name="T66" fmla="*/ 34 w 102"/>
                <a:gd name="T67" fmla="*/ 340 h 342"/>
                <a:gd name="T68" fmla="*/ 28 w 102"/>
                <a:gd name="T69" fmla="*/ 336 h 342"/>
                <a:gd name="T70" fmla="*/ 21 w 102"/>
                <a:gd name="T71" fmla="*/ 333 h 342"/>
                <a:gd name="T72" fmla="*/ 15 w 102"/>
                <a:gd name="T73" fmla="*/ 327 h 342"/>
                <a:gd name="T74" fmla="*/ 10 w 102"/>
                <a:gd name="T75" fmla="*/ 322 h 342"/>
                <a:gd name="T76" fmla="*/ 6 w 102"/>
                <a:gd name="T77" fmla="*/ 316 h 342"/>
                <a:gd name="T78" fmla="*/ 4 w 102"/>
                <a:gd name="T79" fmla="*/ 307 h 342"/>
                <a:gd name="T80" fmla="*/ 2 w 102"/>
                <a:gd name="T81" fmla="*/ 301 h 342"/>
                <a:gd name="T82" fmla="*/ 0 w 102"/>
                <a:gd name="T83" fmla="*/ 292 h 342"/>
                <a:gd name="T84" fmla="*/ 0 w 102"/>
                <a:gd name="T85" fmla="*/ 50 h 342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02"/>
                <a:gd name="T130" fmla="*/ 0 h 342"/>
                <a:gd name="T131" fmla="*/ 102 w 102"/>
                <a:gd name="T132" fmla="*/ 342 h 342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02" h="342">
                  <a:moveTo>
                    <a:pt x="0" y="50"/>
                  </a:moveTo>
                  <a:lnTo>
                    <a:pt x="2" y="43"/>
                  </a:lnTo>
                  <a:lnTo>
                    <a:pt x="4" y="34"/>
                  </a:lnTo>
                  <a:lnTo>
                    <a:pt x="6" y="28"/>
                  </a:lnTo>
                  <a:lnTo>
                    <a:pt x="10" y="21"/>
                  </a:lnTo>
                  <a:lnTo>
                    <a:pt x="15" y="15"/>
                  </a:lnTo>
                  <a:lnTo>
                    <a:pt x="21" y="10"/>
                  </a:lnTo>
                  <a:lnTo>
                    <a:pt x="28" y="6"/>
                  </a:lnTo>
                  <a:lnTo>
                    <a:pt x="34" y="2"/>
                  </a:lnTo>
                  <a:lnTo>
                    <a:pt x="43" y="2"/>
                  </a:lnTo>
                  <a:lnTo>
                    <a:pt x="52" y="0"/>
                  </a:lnTo>
                  <a:lnTo>
                    <a:pt x="58" y="2"/>
                  </a:lnTo>
                  <a:lnTo>
                    <a:pt x="67" y="2"/>
                  </a:lnTo>
                  <a:lnTo>
                    <a:pt x="74" y="6"/>
                  </a:lnTo>
                  <a:lnTo>
                    <a:pt x="80" y="10"/>
                  </a:lnTo>
                  <a:lnTo>
                    <a:pt x="87" y="15"/>
                  </a:lnTo>
                  <a:lnTo>
                    <a:pt x="91" y="21"/>
                  </a:lnTo>
                  <a:lnTo>
                    <a:pt x="96" y="28"/>
                  </a:lnTo>
                  <a:lnTo>
                    <a:pt x="98" y="34"/>
                  </a:lnTo>
                  <a:lnTo>
                    <a:pt x="100" y="43"/>
                  </a:lnTo>
                  <a:lnTo>
                    <a:pt x="102" y="50"/>
                  </a:lnTo>
                  <a:lnTo>
                    <a:pt x="102" y="292"/>
                  </a:lnTo>
                  <a:lnTo>
                    <a:pt x="100" y="301"/>
                  </a:lnTo>
                  <a:lnTo>
                    <a:pt x="98" y="307"/>
                  </a:lnTo>
                  <a:lnTo>
                    <a:pt x="96" y="316"/>
                  </a:lnTo>
                  <a:lnTo>
                    <a:pt x="91" y="322"/>
                  </a:lnTo>
                  <a:lnTo>
                    <a:pt x="87" y="327"/>
                  </a:lnTo>
                  <a:lnTo>
                    <a:pt x="80" y="333"/>
                  </a:lnTo>
                  <a:lnTo>
                    <a:pt x="74" y="336"/>
                  </a:lnTo>
                  <a:lnTo>
                    <a:pt x="67" y="340"/>
                  </a:lnTo>
                  <a:lnTo>
                    <a:pt x="58" y="342"/>
                  </a:lnTo>
                  <a:lnTo>
                    <a:pt x="52" y="342"/>
                  </a:lnTo>
                  <a:lnTo>
                    <a:pt x="43" y="342"/>
                  </a:lnTo>
                  <a:lnTo>
                    <a:pt x="34" y="340"/>
                  </a:lnTo>
                  <a:lnTo>
                    <a:pt x="28" y="336"/>
                  </a:lnTo>
                  <a:lnTo>
                    <a:pt x="21" y="333"/>
                  </a:lnTo>
                  <a:lnTo>
                    <a:pt x="15" y="327"/>
                  </a:lnTo>
                  <a:lnTo>
                    <a:pt x="10" y="322"/>
                  </a:lnTo>
                  <a:lnTo>
                    <a:pt x="6" y="316"/>
                  </a:lnTo>
                  <a:lnTo>
                    <a:pt x="4" y="307"/>
                  </a:lnTo>
                  <a:lnTo>
                    <a:pt x="2" y="301"/>
                  </a:lnTo>
                  <a:lnTo>
                    <a:pt x="0" y="292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Freeform 550"/>
            <p:cNvSpPr>
              <a:spLocks/>
            </p:cNvSpPr>
            <p:nvPr/>
          </p:nvSpPr>
          <p:spPr bwMode="auto">
            <a:xfrm>
              <a:off x="585" y="260"/>
              <a:ext cx="102" cy="342"/>
            </a:xfrm>
            <a:custGeom>
              <a:avLst/>
              <a:gdLst>
                <a:gd name="T0" fmla="*/ 0 w 102"/>
                <a:gd name="T1" fmla="*/ 50 h 342"/>
                <a:gd name="T2" fmla="*/ 2 w 102"/>
                <a:gd name="T3" fmla="*/ 43 h 342"/>
                <a:gd name="T4" fmla="*/ 4 w 102"/>
                <a:gd name="T5" fmla="*/ 34 h 342"/>
                <a:gd name="T6" fmla="*/ 6 w 102"/>
                <a:gd name="T7" fmla="*/ 28 h 342"/>
                <a:gd name="T8" fmla="*/ 10 w 102"/>
                <a:gd name="T9" fmla="*/ 21 h 342"/>
                <a:gd name="T10" fmla="*/ 15 w 102"/>
                <a:gd name="T11" fmla="*/ 15 h 342"/>
                <a:gd name="T12" fmla="*/ 21 w 102"/>
                <a:gd name="T13" fmla="*/ 10 h 342"/>
                <a:gd name="T14" fmla="*/ 28 w 102"/>
                <a:gd name="T15" fmla="*/ 6 h 342"/>
                <a:gd name="T16" fmla="*/ 34 w 102"/>
                <a:gd name="T17" fmla="*/ 2 h 342"/>
                <a:gd name="T18" fmla="*/ 43 w 102"/>
                <a:gd name="T19" fmla="*/ 2 h 342"/>
                <a:gd name="T20" fmla="*/ 52 w 102"/>
                <a:gd name="T21" fmla="*/ 0 h 342"/>
                <a:gd name="T22" fmla="*/ 58 w 102"/>
                <a:gd name="T23" fmla="*/ 2 h 342"/>
                <a:gd name="T24" fmla="*/ 67 w 102"/>
                <a:gd name="T25" fmla="*/ 2 h 342"/>
                <a:gd name="T26" fmla="*/ 74 w 102"/>
                <a:gd name="T27" fmla="*/ 6 h 342"/>
                <a:gd name="T28" fmla="*/ 80 w 102"/>
                <a:gd name="T29" fmla="*/ 10 h 342"/>
                <a:gd name="T30" fmla="*/ 87 w 102"/>
                <a:gd name="T31" fmla="*/ 15 h 342"/>
                <a:gd name="T32" fmla="*/ 91 w 102"/>
                <a:gd name="T33" fmla="*/ 21 h 342"/>
                <a:gd name="T34" fmla="*/ 96 w 102"/>
                <a:gd name="T35" fmla="*/ 28 h 342"/>
                <a:gd name="T36" fmla="*/ 98 w 102"/>
                <a:gd name="T37" fmla="*/ 34 h 342"/>
                <a:gd name="T38" fmla="*/ 100 w 102"/>
                <a:gd name="T39" fmla="*/ 43 h 342"/>
                <a:gd name="T40" fmla="*/ 102 w 102"/>
                <a:gd name="T41" fmla="*/ 50 h 342"/>
                <a:gd name="T42" fmla="*/ 102 w 102"/>
                <a:gd name="T43" fmla="*/ 292 h 342"/>
                <a:gd name="T44" fmla="*/ 100 w 102"/>
                <a:gd name="T45" fmla="*/ 301 h 342"/>
                <a:gd name="T46" fmla="*/ 98 w 102"/>
                <a:gd name="T47" fmla="*/ 307 h 342"/>
                <a:gd name="T48" fmla="*/ 96 w 102"/>
                <a:gd name="T49" fmla="*/ 316 h 342"/>
                <a:gd name="T50" fmla="*/ 91 w 102"/>
                <a:gd name="T51" fmla="*/ 322 h 342"/>
                <a:gd name="T52" fmla="*/ 87 w 102"/>
                <a:gd name="T53" fmla="*/ 327 h 342"/>
                <a:gd name="T54" fmla="*/ 80 w 102"/>
                <a:gd name="T55" fmla="*/ 333 h 342"/>
                <a:gd name="T56" fmla="*/ 74 w 102"/>
                <a:gd name="T57" fmla="*/ 336 h 342"/>
                <a:gd name="T58" fmla="*/ 67 w 102"/>
                <a:gd name="T59" fmla="*/ 340 h 342"/>
                <a:gd name="T60" fmla="*/ 58 w 102"/>
                <a:gd name="T61" fmla="*/ 342 h 342"/>
                <a:gd name="T62" fmla="*/ 52 w 102"/>
                <a:gd name="T63" fmla="*/ 342 h 342"/>
                <a:gd name="T64" fmla="*/ 43 w 102"/>
                <a:gd name="T65" fmla="*/ 342 h 342"/>
                <a:gd name="T66" fmla="*/ 34 w 102"/>
                <a:gd name="T67" fmla="*/ 340 h 342"/>
                <a:gd name="T68" fmla="*/ 28 w 102"/>
                <a:gd name="T69" fmla="*/ 336 h 342"/>
                <a:gd name="T70" fmla="*/ 21 w 102"/>
                <a:gd name="T71" fmla="*/ 333 h 342"/>
                <a:gd name="T72" fmla="*/ 15 w 102"/>
                <a:gd name="T73" fmla="*/ 327 h 342"/>
                <a:gd name="T74" fmla="*/ 10 w 102"/>
                <a:gd name="T75" fmla="*/ 322 h 342"/>
                <a:gd name="T76" fmla="*/ 6 w 102"/>
                <a:gd name="T77" fmla="*/ 316 h 342"/>
                <a:gd name="T78" fmla="*/ 4 w 102"/>
                <a:gd name="T79" fmla="*/ 307 h 342"/>
                <a:gd name="T80" fmla="*/ 2 w 102"/>
                <a:gd name="T81" fmla="*/ 301 h 342"/>
                <a:gd name="T82" fmla="*/ 0 w 102"/>
                <a:gd name="T83" fmla="*/ 292 h 342"/>
                <a:gd name="T84" fmla="*/ 0 w 102"/>
                <a:gd name="T85" fmla="*/ 50 h 342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02"/>
                <a:gd name="T130" fmla="*/ 0 h 342"/>
                <a:gd name="T131" fmla="*/ 102 w 102"/>
                <a:gd name="T132" fmla="*/ 342 h 342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02" h="342">
                  <a:moveTo>
                    <a:pt x="0" y="50"/>
                  </a:moveTo>
                  <a:lnTo>
                    <a:pt x="2" y="43"/>
                  </a:lnTo>
                  <a:lnTo>
                    <a:pt x="4" y="34"/>
                  </a:lnTo>
                  <a:lnTo>
                    <a:pt x="6" y="28"/>
                  </a:lnTo>
                  <a:lnTo>
                    <a:pt x="10" y="21"/>
                  </a:lnTo>
                  <a:lnTo>
                    <a:pt x="15" y="15"/>
                  </a:lnTo>
                  <a:lnTo>
                    <a:pt x="21" y="10"/>
                  </a:lnTo>
                  <a:lnTo>
                    <a:pt x="28" y="6"/>
                  </a:lnTo>
                  <a:lnTo>
                    <a:pt x="34" y="2"/>
                  </a:lnTo>
                  <a:lnTo>
                    <a:pt x="43" y="2"/>
                  </a:lnTo>
                  <a:lnTo>
                    <a:pt x="52" y="0"/>
                  </a:lnTo>
                  <a:lnTo>
                    <a:pt x="58" y="2"/>
                  </a:lnTo>
                  <a:lnTo>
                    <a:pt x="67" y="2"/>
                  </a:lnTo>
                  <a:lnTo>
                    <a:pt x="74" y="6"/>
                  </a:lnTo>
                  <a:lnTo>
                    <a:pt x="80" y="10"/>
                  </a:lnTo>
                  <a:lnTo>
                    <a:pt x="87" y="15"/>
                  </a:lnTo>
                  <a:lnTo>
                    <a:pt x="91" y="21"/>
                  </a:lnTo>
                  <a:lnTo>
                    <a:pt x="96" y="28"/>
                  </a:lnTo>
                  <a:lnTo>
                    <a:pt x="98" y="34"/>
                  </a:lnTo>
                  <a:lnTo>
                    <a:pt x="100" y="43"/>
                  </a:lnTo>
                  <a:lnTo>
                    <a:pt x="102" y="50"/>
                  </a:lnTo>
                  <a:lnTo>
                    <a:pt x="102" y="292"/>
                  </a:lnTo>
                  <a:lnTo>
                    <a:pt x="100" y="301"/>
                  </a:lnTo>
                  <a:lnTo>
                    <a:pt x="98" y="307"/>
                  </a:lnTo>
                  <a:lnTo>
                    <a:pt x="96" y="316"/>
                  </a:lnTo>
                  <a:lnTo>
                    <a:pt x="91" y="322"/>
                  </a:lnTo>
                  <a:lnTo>
                    <a:pt x="87" y="327"/>
                  </a:lnTo>
                  <a:lnTo>
                    <a:pt x="80" y="333"/>
                  </a:lnTo>
                  <a:lnTo>
                    <a:pt x="74" y="336"/>
                  </a:lnTo>
                  <a:lnTo>
                    <a:pt x="67" y="340"/>
                  </a:lnTo>
                  <a:lnTo>
                    <a:pt x="58" y="342"/>
                  </a:lnTo>
                  <a:lnTo>
                    <a:pt x="52" y="342"/>
                  </a:lnTo>
                  <a:lnTo>
                    <a:pt x="43" y="342"/>
                  </a:lnTo>
                  <a:lnTo>
                    <a:pt x="34" y="340"/>
                  </a:lnTo>
                  <a:lnTo>
                    <a:pt x="28" y="336"/>
                  </a:lnTo>
                  <a:lnTo>
                    <a:pt x="21" y="333"/>
                  </a:lnTo>
                  <a:lnTo>
                    <a:pt x="15" y="327"/>
                  </a:lnTo>
                  <a:lnTo>
                    <a:pt x="10" y="322"/>
                  </a:lnTo>
                  <a:lnTo>
                    <a:pt x="6" y="316"/>
                  </a:lnTo>
                  <a:lnTo>
                    <a:pt x="4" y="307"/>
                  </a:lnTo>
                  <a:lnTo>
                    <a:pt x="2" y="301"/>
                  </a:lnTo>
                  <a:lnTo>
                    <a:pt x="0" y="292"/>
                  </a:lnTo>
                  <a:lnTo>
                    <a:pt x="0" y="50"/>
                  </a:lnTo>
                </a:path>
              </a:pathLst>
            </a:custGeom>
            <a:noFill/>
            <a:ln w="1111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Rectangle 551"/>
            <p:cNvSpPr>
              <a:spLocks noChangeArrowheads="1"/>
            </p:cNvSpPr>
            <p:nvPr/>
          </p:nvSpPr>
          <p:spPr bwMode="auto">
            <a:xfrm>
              <a:off x="611" y="345"/>
              <a:ext cx="70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M</a:t>
              </a:r>
              <a:endParaRPr lang="en-US" altLang="zh-CN"/>
            </a:p>
          </p:txBody>
        </p:sp>
        <p:sp>
          <p:nvSpPr>
            <p:cNvPr id="150" name="Rectangle 552"/>
            <p:cNvSpPr>
              <a:spLocks noChangeArrowheads="1"/>
            </p:cNvSpPr>
            <p:nvPr/>
          </p:nvSpPr>
          <p:spPr bwMode="auto">
            <a:xfrm>
              <a:off x="657" y="345"/>
              <a:ext cx="24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1" name="Rectangle 553"/>
            <p:cNvSpPr>
              <a:spLocks noChangeArrowheads="1"/>
            </p:cNvSpPr>
            <p:nvPr/>
          </p:nvSpPr>
          <p:spPr bwMode="auto">
            <a:xfrm>
              <a:off x="619" y="399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u</a:t>
              </a:r>
              <a:endParaRPr lang="en-US" altLang="zh-CN"/>
            </a:p>
          </p:txBody>
        </p:sp>
        <p:sp>
          <p:nvSpPr>
            <p:cNvPr id="152" name="Rectangle 554"/>
            <p:cNvSpPr>
              <a:spLocks noChangeArrowheads="1"/>
            </p:cNvSpPr>
            <p:nvPr/>
          </p:nvSpPr>
          <p:spPr bwMode="auto">
            <a:xfrm>
              <a:off x="650" y="399"/>
              <a:ext cx="24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3" name="Rectangle 555"/>
            <p:cNvSpPr>
              <a:spLocks noChangeArrowheads="1"/>
            </p:cNvSpPr>
            <p:nvPr/>
          </p:nvSpPr>
          <p:spPr bwMode="auto">
            <a:xfrm>
              <a:off x="619" y="452"/>
              <a:ext cx="50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x</a:t>
              </a:r>
              <a:endParaRPr lang="en-US" altLang="zh-CN"/>
            </a:p>
          </p:txBody>
        </p:sp>
        <p:sp>
          <p:nvSpPr>
            <p:cNvPr id="154" name="Rectangle 556"/>
            <p:cNvSpPr>
              <a:spLocks noChangeArrowheads="1"/>
            </p:cNvSpPr>
            <p:nvPr/>
          </p:nvSpPr>
          <p:spPr bwMode="auto">
            <a:xfrm>
              <a:off x="604" y="277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0</a:t>
              </a:r>
              <a:endParaRPr lang="en-US" altLang="zh-CN"/>
            </a:p>
          </p:txBody>
        </p:sp>
        <p:sp>
          <p:nvSpPr>
            <p:cNvPr id="155" name="Rectangle 557"/>
            <p:cNvSpPr>
              <a:spLocks noChangeArrowheads="1"/>
            </p:cNvSpPr>
            <p:nvPr/>
          </p:nvSpPr>
          <p:spPr bwMode="auto">
            <a:xfrm>
              <a:off x="604" y="519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1</a:t>
              </a:r>
              <a:endParaRPr lang="en-US" altLang="zh-CN"/>
            </a:p>
          </p:txBody>
        </p:sp>
        <p:sp>
          <p:nvSpPr>
            <p:cNvPr id="156" name="Freeform 558"/>
            <p:cNvSpPr>
              <a:spLocks/>
            </p:cNvSpPr>
            <p:nvPr/>
          </p:nvSpPr>
          <p:spPr bwMode="auto">
            <a:xfrm>
              <a:off x="445" y="310"/>
              <a:ext cx="362" cy="700"/>
            </a:xfrm>
            <a:custGeom>
              <a:avLst/>
              <a:gdLst>
                <a:gd name="T0" fmla="*/ 122 w 362"/>
                <a:gd name="T1" fmla="*/ 0 h 700"/>
                <a:gd name="T2" fmla="*/ 0 w 362"/>
                <a:gd name="T3" fmla="*/ 0 h 700"/>
                <a:gd name="T4" fmla="*/ 0 w 362"/>
                <a:gd name="T5" fmla="*/ 392 h 700"/>
                <a:gd name="T6" fmla="*/ 362 w 362"/>
                <a:gd name="T7" fmla="*/ 392 h 700"/>
                <a:gd name="T8" fmla="*/ 362 w 362"/>
                <a:gd name="T9" fmla="*/ 700 h 7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62"/>
                <a:gd name="T16" fmla="*/ 0 h 700"/>
                <a:gd name="T17" fmla="*/ 362 w 362"/>
                <a:gd name="T18" fmla="*/ 700 h 70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62" h="700">
                  <a:moveTo>
                    <a:pt x="122" y="0"/>
                  </a:moveTo>
                  <a:lnTo>
                    <a:pt x="0" y="0"/>
                  </a:lnTo>
                  <a:lnTo>
                    <a:pt x="0" y="392"/>
                  </a:lnTo>
                  <a:lnTo>
                    <a:pt x="362" y="392"/>
                  </a:lnTo>
                  <a:lnTo>
                    <a:pt x="362" y="700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7" name="Freeform 559"/>
            <p:cNvSpPr>
              <a:spLocks/>
            </p:cNvSpPr>
            <p:nvPr/>
          </p:nvSpPr>
          <p:spPr bwMode="auto">
            <a:xfrm>
              <a:off x="11" y="220"/>
              <a:ext cx="735" cy="1362"/>
            </a:xfrm>
            <a:custGeom>
              <a:avLst/>
              <a:gdLst>
                <a:gd name="T0" fmla="*/ 61 w 735"/>
                <a:gd name="T1" fmla="*/ 1362 h 1362"/>
                <a:gd name="T2" fmla="*/ 0 w 735"/>
                <a:gd name="T3" fmla="*/ 1362 h 1362"/>
                <a:gd name="T4" fmla="*/ 0 w 735"/>
                <a:gd name="T5" fmla="*/ 0 h 1362"/>
                <a:gd name="T6" fmla="*/ 735 w 735"/>
                <a:gd name="T7" fmla="*/ 0 h 1362"/>
                <a:gd name="T8" fmla="*/ 735 w 735"/>
                <a:gd name="T9" fmla="*/ 212 h 1362"/>
                <a:gd name="T10" fmla="*/ 674 w 735"/>
                <a:gd name="T11" fmla="*/ 212 h 13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35"/>
                <a:gd name="T19" fmla="*/ 0 h 1362"/>
                <a:gd name="T20" fmla="*/ 735 w 735"/>
                <a:gd name="T21" fmla="*/ 1362 h 13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35" h="1362">
                  <a:moveTo>
                    <a:pt x="61" y="1362"/>
                  </a:moveTo>
                  <a:lnTo>
                    <a:pt x="0" y="1362"/>
                  </a:lnTo>
                  <a:lnTo>
                    <a:pt x="0" y="0"/>
                  </a:lnTo>
                  <a:lnTo>
                    <a:pt x="735" y="0"/>
                  </a:lnTo>
                  <a:lnTo>
                    <a:pt x="735" y="212"/>
                  </a:lnTo>
                  <a:lnTo>
                    <a:pt x="674" y="212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8" name="Freeform 560"/>
            <p:cNvSpPr>
              <a:spLocks/>
            </p:cNvSpPr>
            <p:nvPr/>
          </p:nvSpPr>
          <p:spPr bwMode="auto">
            <a:xfrm>
              <a:off x="504" y="140"/>
              <a:ext cx="3156" cy="1031"/>
            </a:xfrm>
            <a:custGeom>
              <a:avLst/>
              <a:gdLst>
                <a:gd name="T0" fmla="*/ 2824 w 3156"/>
                <a:gd name="T1" fmla="*/ 1029 h 1031"/>
                <a:gd name="T2" fmla="*/ 3156 w 3156"/>
                <a:gd name="T3" fmla="*/ 1031 h 1031"/>
                <a:gd name="T4" fmla="*/ 3156 w 3156"/>
                <a:gd name="T5" fmla="*/ 0 h 1031"/>
                <a:gd name="T6" fmla="*/ 364 w 3156"/>
                <a:gd name="T7" fmla="*/ 0 h 1031"/>
                <a:gd name="T8" fmla="*/ 364 w 3156"/>
                <a:gd name="T9" fmla="*/ 504 h 1031"/>
                <a:gd name="T10" fmla="*/ 0 w 3156"/>
                <a:gd name="T11" fmla="*/ 504 h 1031"/>
                <a:gd name="T12" fmla="*/ 0 w 3156"/>
                <a:gd name="T13" fmla="*/ 412 h 1031"/>
                <a:gd name="T14" fmla="*/ 63 w 3156"/>
                <a:gd name="T15" fmla="*/ 412 h 103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156"/>
                <a:gd name="T25" fmla="*/ 0 h 1031"/>
                <a:gd name="T26" fmla="*/ 3156 w 3156"/>
                <a:gd name="T27" fmla="*/ 1031 h 103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156" h="1031">
                  <a:moveTo>
                    <a:pt x="2824" y="1029"/>
                  </a:moveTo>
                  <a:lnTo>
                    <a:pt x="3156" y="1031"/>
                  </a:lnTo>
                  <a:lnTo>
                    <a:pt x="3156" y="0"/>
                  </a:lnTo>
                  <a:lnTo>
                    <a:pt x="364" y="0"/>
                  </a:lnTo>
                  <a:lnTo>
                    <a:pt x="364" y="504"/>
                  </a:lnTo>
                  <a:lnTo>
                    <a:pt x="0" y="504"/>
                  </a:lnTo>
                  <a:lnTo>
                    <a:pt x="0" y="412"/>
                  </a:lnTo>
                  <a:lnTo>
                    <a:pt x="63" y="412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9" name="Freeform 561"/>
            <p:cNvSpPr>
              <a:spLocks/>
            </p:cNvSpPr>
            <p:nvPr/>
          </p:nvSpPr>
          <p:spPr bwMode="auto">
            <a:xfrm>
              <a:off x="794" y="995"/>
              <a:ext cx="26" cy="28"/>
            </a:xfrm>
            <a:custGeom>
              <a:avLst/>
              <a:gdLst>
                <a:gd name="T0" fmla="*/ 13 w 26"/>
                <a:gd name="T1" fmla="*/ 26 h 28"/>
                <a:gd name="T2" fmla="*/ 15 w 26"/>
                <a:gd name="T3" fmla="*/ 28 h 28"/>
                <a:gd name="T4" fmla="*/ 17 w 26"/>
                <a:gd name="T5" fmla="*/ 26 h 28"/>
                <a:gd name="T6" fmla="*/ 20 w 26"/>
                <a:gd name="T7" fmla="*/ 26 h 28"/>
                <a:gd name="T8" fmla="*/ 22 w 26"/>
                <a:gd name="T9" fmla="*/ 26 h 28"/>
                <a:gd name="T10" fmla="*/ 22 w 26"/>
                <a:gd name="T11" fmla="*/ 24 h 28"/>
                <a:gd name="T12" fmla="*/ 24 w 26"/>
                <a:gd name="T13" fmla="*/ 22 h 28"/>
                <a:gd name="T14" fmla="*/ 24 w 26"/>
                <a:gd name="T15" fmla="*/ 19 h 28"/>
                <a:gd name="T16" fmla="*/ 26 w 26"/>
                <a:gd name="T17" fmla="*/ 19 h 28"/>
                <a:gd name="T18" fmla="*/ 26 w 26"/>
                <a:gd name="T19" fmla="*/ 17 h 28"/>
                <a:gd name="T20" fmla="*/ 26 w 26"/>
                <a:gd name="T21" fmla="*/ 15 h 28"/>
                <a:gd name="T22" fmla="*/ 26 w 26"/>
                <a:gd name="T23" fmla="*/ 13 h 28"/>
                <a:gd name="T24" fmla="*/ 26 w 26"/>
                <a:gd name="T25" fmla="*/ 11 h 28"/>
                <a:gd name="T26" fmla="*/ 24 w 26"/>
                <a:gd name="T27" fmla="*/ 8 h 28"/>
                <a:gd name="T28" fmla="*/ 24 w 26"/>
                <a:gd name="T29" fmla="*/ 6 h 28"/>
                <a:gd name="T30" fmla="*/ 22 w 26"/>
                <a:gd name="T31" fmla="*/ 4 h 28"/>
                <a:gd name="T32" fmla="*/ 20 w 26"/>
                <a:gd name="T33" fmla="*/ 2 h 28"/>
                <a:gd name="T34" fmla="*/ 17 w 26"/>
                <a:gd name="T35" fmla="*/ 2 h 28"/>
                <a:gd name="T36" fmla="*/ 15 w 26"/>
                <a:gd name="T37" fmla="*/ 2 h 28"/>
                <a:gd name="T38" fmla="*/ 13 w 26"/>
                <a:gd name="T39" fmla="*/ 0 h 28"/>
                <a:gd name="T40" fmla="*/ 11 w 26"/>
                <a:gd name="T41" fmla="*/ 2 h 28"/>
                <a:gd name="T42" fmla="*/ 9 w 26"/>
                <a:gd name="T43" fmla="*/ 2 h 28"/>
                <a:gd name="T44" fmla="*/ 6 w 26"/>
                <a:gd name="T45" fmla="*/ 2 h 28"/>
                <a:gd name="T46" fmla="*/ 4 w 26"/>
                <a:gd name="T47" fmla="*/ 4 h 28"/>
                <a:gd name="T48" fmla="*/ 2 w 26"/>
                <a:gd name="T49" fmla="*/ 6 h 28"/>
                <a:gd name="T50" fmla="*/ 2 w 26"/>
                <a:gd name="T51" fmla="*/ 8 h 28"/>
                <a:gd name="T52" fmla="*/ 0 w 26"/>
                <a:gd name="T53" fmla="*/ 11 h 28"/>
                <a:gd name="T54" fmla="*/ 0 w 26"/>
                <a:gd name="T55" fmla="*/ 13 h 28"/>
                <a:gd name="T56" fmla="*/ 0 w 26"/>
                <a:gd name="T57" fmla="*/ 15 h 28"/>
                <a:gd name="T58" fmla="*/ 0 w 26"/>
                <a:gd name="T59" fmla="*/ 17 h 28"/>
                <a:gd name="T60" fmla="*/ 0 w 26"/>
                <a:gd name="T61" fmla="*/ 19 h 28"/>
                <a:gd name="T62" fmla="*/ 2 w 26"/>
                <a:gd name="T63" fmla="*/ 19 h 28"/>
                <a:gd name="T64" fmla="*/ 2 w 26"/>
                <a:gd name="T65" fmla="*/ 22 h 28"/>
                <a:gd name="T66" fmla="*/ 4 w 26"/>
                <a:gd name="T67" fmla="*/ 24 h 28"/>
                <a:gd name="T68" fmla="*/ 4 w 26"/>
                <a:gd name="T69" fmla="*/ 26 h 28"/>
                <a:gd name="T70" fmla="*/ 6 w 26"/>
                <a:gd name="T71" fmla="*/ 26 h 28"/>
                <a:gd name="T72" fmla="*/ 9 w 26"/>
                <a:gd name="T73" fmla="*/ 26 h 28"/>
                <a:gd name="T74" fmla="*/ 11 w 26"/>
                <a:gd name="T75" fmla="*/ 28 h 28"/>
                <a:gd name="T76" fmla="*/ 13 w 26"/>
                <a:gd name="T77" fmla="*/ 28 h 28"/>
                <a:gd name="T78" fmla="*/ 13 w 26"/>
                <a:gd name="T79" fmla="*/ 26 h 28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26"/>
                <a:gd name="T121" fmla="*/ 0 h 28"/>
                <a:gd name="T122" fmla="*/ 26 w 26"/>
                <a:gd name="T123" fmla="*/ 28 h 28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26" h="28">
                  <a:moveTo>
                    <a:pt x="13" y="26"/>
                  </a:moveTo>
                  <a:lnTo>
                    <a:pt x="15" y="28"/>
                  </a:lnTo>
                  <a:lnTo>
                    <a:pt x="17" y="26"/>
                  </a:lnTo>
                  <a:lnTo>
                    <a:pt x="20" y="26"/>
                  </a:lnTo>
                  <a:lnTo>
                    <a:pt x="22" y="26"/>
                  </a:lnTo>
                  <a:lnTo>
                    <a:pt x="22" y="24"/>
                  </a:lnTo>
                  <a:lnTo>
                    <a:pt x="24" y="22"/>
                  </a:lnTo>
                  <a:lnTo>
                    <a:pt x="24" y="19"/>
                  </a:lnTo>
                  <a:lnTo>
                    <a:pt x="26" y="19"/>
                  </a:lnTo>
                  <a:lnTo>
                    <a:pt x="26" y="17"/>
                  </a:lnTo>
                  <a:lnTo>
                    <a:pt x="26" y="15"/>
                  </a:lnTo>
                  <a:lnTo>
                    <a:pt x="26" y="13"/>
                  </a:lnTo>
                  <a:lnTo>
                    <a:pt x="26" y="11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2" y="4"/>
                  </a:lnTo>
                  <a:lnTo>
                    <a:pt x="20" y="2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8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2" y="19"/>
                  </a:lnTo>
                  <a:lnTo>
                    <a:pt x="2" y="22"/>
                  </a:lnTo>
                  <a:lnTo>
                    <a:pt x="4" y="24"/>
                  </a:lnTo>
                  <a:lnTo>
                    <a:pt x="4" y="26"/>
                  </a:lnTo>
                  <a:lnTo>
                    <a:pt x="6" y="26"/>
                  </a:lnTo>
                  <a:lnTo>
                    <a:pt x="9" y="26"/>
                  </a:lnTo>
                  <a:lnTo>
                    <a:pt x="11" y="28"/>
                  </a:lnTo>
                  <a:lnTo>
                    <a:pt x="13" y="28"/>
                  </a:lnTo>
                  <a:lnTo>
                    <a:pt x="13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0" name="Freeform 562"/>
            <p:cNvSpPr>
              <a:spLocks/>
            </p:cNvSpPr>
            <p:nvPr/>
          </p:nvSpPr>
          <p:spPr bwMode="auto">
            <a:xfrm>
              <a:off x="1189" y="1865"/>
              <a:ext cx="3237" cy="1237"/>
            </a:xfrm>
            <a:custGeom>
              <a:avLst/>
              <a:gdLst>
                <a:gd name="T0" fmla="*/ 3175 w 3237"/>
                <a:gd name="T1" fmla="*/ 923 h 1237"/>
                <a:gd name="T2" fmla="*/ 3237 w 3237"/>
                <a:gd name="T3" fmla="*/ 925 h 1237"/>
                <a:gd name="T4" fmla="*/ 3237 w 3237"/>
                <a:gd name="T5" fmla="*/ 1237 h 1237"/>
                <a:gd name="T6" fmla="*/ 0 w 3237"/>
                <a:gd name="T7" fmla="*/ 1237 h 1237"/>
                <a:gd name="T8" fmla="*/ 0 w 3237"/>
                <a:gd name="T9" fmla="*/ 0 h 1237"/>
                <a:gd name="T10" fmla="*/ 216 w 3237"/>
                <a:gd name="T11" fmla="*/ 0 h 123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237"/>
                <a:gd name="T19" fmla="*/ 0 h 1237"/>
                <a:gd name="T20" fmla="*/ 3237 w 3237"/>
                <a:gd name="T21" fmla="*/ 1237 h 123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237" h="1237">
                  <a:moveTo>
                    <a:pt x="3175" y="923"/>
                  </a:moveTo>
                  <a:lnTo>
                    <a:pt x="3237" y="925"/>
                  </a:lnTo>
                  <a:lnTo>
                    <a:pt x="3237" y="1237"/>
                  </a:lnTo>
                  <a:lnTo>
                    <a:pt x="0" y="1237"/>
                  </a:lnTo>
                  <a:lnTo>
                    <a:pt x="0" y="0"/>
                  </a:lnTo>
                  <a:lnTo>
                    <a:pt x="216" y="0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1" name="Rectangle 563"/>
            <p:cNvSpPr>
              <a:spLocks noChangeArrowheads="1"/>
            </p:cNvSpPr>
            <p:nvPr/>
          </p:nvSpPr>
          <p:spPr bwMode="auto">
            <a:xfrm rot="-5400000">
              <a:off x="3754" y="1512"/>
              <a:ext cx="70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M</a:t>
              </a:r>
              <a:endParaRPr lang="en-US" altLang="zh-CN"/>
            </a:p>
          </p:txBody>
        </p:sp>
        <p:sp>
          <p:nvSpPr>
            <p:cNvPr id="162" name="Rectangle 564"/>
            <p:cNvSpPr>
              <a:spLocks noChangeArrowheads="1"/>
            </p:cNvSpPr>
            <p:nvPr/>
          </p:nvSpPr>
          <p:spPr bwMode="auto">
            <a:xfrm rot="-5400000">
              <a:off x="3761" y="1475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e</a:t>
              </a:r>
              <a:endParaRPr lang="en-US" altLang="zh-CN"/>
            </a:p>
          </p:txBody>
        </p:sp>
        <p:sp>
          <p:nvSpPr>
            <p:cNvPr id="163" name="Rectangle 565"/>
            <p:cNvSpPr>
              <a:spLocks noChangeArrowheads="1"/>
            </p:cNvSpPr>
            <p:nvPr/>
          </p:nvSpPr>
          <p:spPr bwMode="auto">
            <a:xfrm rot="-5400000">
              <a:off x="3753" y="1437"/>
              <a:ext cx="72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m</a:t>
              </a:r>
              <a:endParaRPr lang="en-US" altLang="zh-CN"/>
            </a:p>
          </p:txBody>
        </p:sp>
        <p:sp>
          <p:nvSpPr>
            <p:cNvPr id="164" name="Rectangle 566"/>
            <p:cNvSpPr>
              <a:spLocks noChangeArrowheads="1"/>
            </p:cNvSpPr>
            <p:nvPr/>
          </p:nvSpPr>
          <p:spPr bwMode="auto">
            <a:xfrm rot="-5400000">
              <a:off x="3748" y="1386"/>
              <a:ext cx="8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W</a:t>
              </a:r>
              <a:endParaRPr lang="en-US" altLang="zh-CN"/>
            </a:p>
          </p:txBody>
        </p:sp>
        <p:sp>
          <p:nvSpPr>
            <p:cNvPr id="165" name="Rectangle 567"/>
            <p:cNvSpPr>
              <a:spLocks noChangeArrowheads="1"/>
            </p:cNvSpPr>
            <p:nvPr/>
          </p:nvSpPr>
          <p:spPr bwMode="auto">
            <a:xfrm rot="-5400000">
              <a:off x="3767" y="1355"/>
              <a:ext cx="44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r</a:t>
              </a:r>
              <a:endParaRPr lang="en-US" altLang="zh-CN"/>
            </a:p>
          </p:txBody>
        </p:sp>
        <p:sp>
          <p:nvSpPr>
            <p:cNvPr id="166" name="Rectangle 568"/>
            <p:cNvSpPr>
              <a:spLocks noChangeArrowheads="1"/>
            </p:cNvSpPr>
            <p:nvPr/>
          </p:nvSpPr>
          <p:spPr bwMode="auto">
            <a:xfrm rot="-5400000">
              <a:off x="3770" y="1340"/>
              <a:ext cx="37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i</a:t>
              </a:r>
              <a:endParaRPr lang="en-US" altLang="zh-CN"/>
            </a:p>
          </p:txBody>
        </p:sp>
        <p:sp>
          <p:nvSpPr>
            <p:cNvPr id="167" name="Rectangle 569"/>
            <p:cNvSpPr>
              <a:spLocks noChangeArrowheads="1"/>
            </p:cNvSpPr>
            <p:nvPr/>
          </p:nvSpPr>
          <p:spPr bwMode="auto">
            <a:xfrm rot="-5400000">
              <a:off x="3769" y="1326"/>
              <a:ext cx="3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t</a:t>
              </a:r>
              <a:endParaRPr lang="en-US" altLang="zh-CN"/>
            </a:p>
          </p:txBody>
        </p:sp>
        <p:sp>
          <p:nvSpPr>
            <p:cNvPr id="168" name="Rectangle 570"/>
            <p:cNvSpPr>
              <a:spLocks noChangeArrowheads="1"/>
            </p:cNvSpPr>
            <p:nvPr/>
          </p:nvSpPr>
          <p:spPr bwMode="auto">
            <a:xfrm rot="-5400000">
              <a:off x="3761" y="1305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EB7500"/>
                  </a:solidFill>
                </a:rPr>
                <a:t>e</a:t>
              </a:r>
              <a:endParaRPr lang="en-US" altLang="zh-CN"/>
            </a:p>
          </p:txBody>
        </p:sp>
        <p:sp>
          <p:nvSpPr>
            <p:cNvPr id="169" name="Freeform 571"/>
            <p:cNvSpPr>
              <a:spLocks/>
            </p:cNvSpPr>
            <p:nvPr/>
          </p:nvSpPr>
          <p:spPr bwMode="auto">
            <a:xfrm>
              <a:off x="3501" y="1841"/>
              <a:ext cx="28" cy="26"/>
            </a:xfrm>
            <a:custGeom>
              <a:avLst/>
              <a:gdLst>
                <a:gd name="T0" fmla="*/ 0 w 28"/>
                <a:gd name="T1" fmla="*/ 0 h 26"/>
                <a:gd name="T2" fmla="*/ 2 w 28"/>
                <a:gd name="T3" fmla="*/ 26 h 26"/>
                <a:gd name="T4" fmla="*/ 28 w 28"/>
                <a:gd name="T5" fmla="*/ 13 h 26"/>
                <a:gd name="T6" fmla="*/ 2 w 28"/>
                <a:gd name="T7" fmla="*/ 0 h 26"/>
                <a:gd name="T8" fmla="*/ 0 w 28"/>
                <a:gd name="T9" fmla="*/ 0 h 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"/>
                <a:gd name="T16" fmla="*/ 0 h 26"/>
                <a:gd name="T17" fmla="*/ 28 w 28"/>
                <a:gd name="T18" fmla="*/ 26 h 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" h="26">
                  <a:moveTo>
                    <a:pt x="0" y="0"/>
                  </a:moveTo>
                  <a:lnTo>
                    <a:pt x="2" y="26"/>
                  </a:lnTo>
                  <a:lnTo>
                    <a:pt x="28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0" name="Rectangle 572"/>
            <p:cNvSpPr>
              <a:spLocks noChangeArrowheads="1"/>
            </p:cNvSpPr>
            <p:nvPr/>
          </p:nvSpPr>
          <p:spPr bwMode="auto">
            <a:xfrm>
              <a:off x="3555" y="1819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A</a:t>
              </a:r>
              <a:endParaRPr lang="en-US" altLang="zh-CN"/>
            </a:p>
          </p:txBody>
        </p:sp>
        <p:sp>
          <p:nvSpPr>
            <p:cNvPr id="171" name="Rectangle 573"/>
            <p:cNvSpPr>
              <a:spLocks noChangeArrowheads="1"/>
            </p:cNvSpPr>
            <p:nvPr/>
          </p:nvSpPr>
          <p:spPr bwMode="auto">
            <a:xfrm>
              <a:off x="3592" y="1819"/>
              <a:ext cx="57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d</a:t>
              </a:r>
              <a:endParaRPr lang="en-US" altLang="zh-CN"/>
            </a:p>
          </p:txBody>
        </p:sp>
        <p:sp>
          <p:nvSpPr>
            <p:cNvPr id="172" name="Rectangle 574"/>
            <p:cNvSpPr>
              <a:spLocks noChangeArrowheads="1"/>
            </p:cNvSpPr>
            <p:nvPr/>
          </p:nvSpPr>
          <p:spPr bwMode="auto">
            <a:xfrm>
              <a:off x="3621" y="1819"/>
              <a:ext cx="57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d</a:t>
              </a:r>
              <a:endParaRPr lang="en-US" altLang="zh-CN"/>
            </a:p>
          </p:txBody>
        </p:sp>
        <p:sp>
          <p:nvSpPr>
            <p:cNvPr id="173" name="Rectangle 575"/>
            <p:cNvSpPr>
              <a:spLocks noChangeArrowheads="1"/>
            </p:cNvSpPr>
            <p:nvPr/>
          </p:nvSpPr>
          <p:spPr bwMode="auto">
            <a:xfrm>
              <a:off x="3651" y="1819"/>
              <a:ext cx="44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r</a:t>
              </a:r>
              <a:endParaRPr lang="en-US" altLang="zh-CN"/>
            </a:p>
          </p:txBody>
        </p:sp>
        <p:sp>
          <p:nvSpPr>
            <p:cNvPr id="174" name="Rectangle 576"/>
            <p:cNvSpPr>
              <a:spLocks noChangeArrowheads="1"/>
            </p:cNvSpPr>
            <p:nvPr/>
          </p:nvSpPr>
          <p:spPr bwMode="auto">
            <a:xfrm>
              <a:off x="3669" y="1819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e</a:t>
              </a:r>
              <a:endParaRPr lang="en-US" altLang="zh-CN"/>
            </a:p>
          </p:txBody>
        </p:sp>
        <p:sp>
          <p:nvSpPr>
            <p:cNvPr id="175" name="Rectangle 577"/>
            <p:cNvSpPr>
              <a:spLocks noChangeArrowheads="1"/>
            </p:cNvSpPr>
            <p:nvPr/>
          </p:nvSpPr>
          <p:spPr bwMode="auto">
            <a:xfrm>
              <a:off x="3699" y="1819"/>
              <a:ext cx="52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s</a:t>
              </a:r>
              <a:endParaRPr lang="en-US" altLang="zh-CN"/>
            </a:p>
          </p:txBody>
        </p:sp>
        <p:sp>
          <p:nvSpPr>
            <p:cNvPr id="176" name="Rectangle 578"/>
            <p:cNvSpPr>
              <a:spLocks noChangeArrowheads="1"/>
            </p:cNvSpPr>
            <p:nvPr/>
          </p:nvSpPr>
          <p:spPr bwMode="auto">
            <a:xfrm>
              <a:off x="3725" y="1819"/>
              <a:ext cx="52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s</a:t>
              </a:r>
              <a:endParaRPr lang="en-US" altLang="zh-CN"/>
            </a:p>
          </p:txBody>
        </p:sp>
        <p:sp>
          <p:nvSpPr>
            <p:cNvPr id="177" name="Line 579"/>
            <p:cNvSpPr>
              <a:spLocks noChangeShapeType="1"/>
            </p:cNvSpPr>
            <p:nvPr/>
          </p:nvSpPr>
          <p:spPr bwMode="auto">
            <a:xfrm flipH="1">
              <a:off x="3331" y="1852"/>
              <a:ext cx="174" cy="2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8" name="Rectangle 580"/>
            <p:cNvSpPr>
              <a:spLocks noChangeArrowheads="1"/>
            </p:cNvSpPr>
            <p:nvPr/>
          </p:nvSpPr>
          <p:spPr bwMode="auto">
            <a:xfrm>
              <a:off x="3786" y="1894"/>
              <a:ext cx="6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D</a:t>
              </a:r>
              <a:endParaRPr lang="en-US" altLang="zh-CN"/>
            </a:p>
          </p:txBody>
        </p:sp>
        <p:sp>
          <p:nvSpPr>
            <p:cNvPr id="179" name="Rectangle 581"/>
            <p:cNvSpPr>
              <a:spLocks noChangeArrowheads="1"/>
            </p:cNvSpPr>
            <p:nvPr/>
          </p:nvSpPr>
          <p:spPr bwMode="auto">
            <a:xfrm>
              <a:off x="3826" y="1894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a</a:t>
              </a:r>
              <a:endParaRPr lang="en-US" altLang="zh-CN"/>
            </a:p>
          </p:txBody>
        </p:sp>
        <p:sp>
          <p:nvSpPr>
            <p:cNvPr id="180" name="Rectangle 582"/>
            <p:cNvSpPr>
              <a:spLocks noChangeArrowheads="1"/>
            </p:cNvSpPr>
            <p:nvPr/>
          </p:nvSpPr>
          <p:spPr bwMode="auto">
            <a:xfrm>
              <a:off x="3856" y="1894"/>
              <a:ext cx="39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t</a:t>
              </a:r>
              <a:endParaRPr lang="en-US" altLang="zh-CN"/>
            </a:p>
          </p:txBody>
        </p:sp>
        <p:sp>
          <p:nvSpPr>
            <p:cNvPr id="181" name="Rectangle 583"/>
            <p:cNvSpPr>
              <a:spLocks noChangeArrowheads="1"/>
            </p:cNvSpPr>
            <p:nvPr/>
          </p:nvSpPr>
          <p:spPr bwMode="auto">
            <a:xfrm>
              <a:off x="3869" y="1894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a</a:t>
              </a:r>
              <a:endParaRPr lang="en-US" altLang="zh-CN"/>
            </a:p>
          </p:txBody>
        </p:sp>
        <p:sp>
          <p:nvSpPr>
            <p:cNvPr id="182" name="Rectangle 584"/>
            <p:cNvSpPr>
              <a:spLocks noChangeArrowheads="1"/>
            </p:cNvSpPr>
            <p:nvPr/>
          </p:nvSpPr>
          <p:spPr bwMode="auto">
            <a:xfrm>
              <a:off x="3900" y="1894"/>
              <a:ext cx="24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3" name="Rectangle 585"/>
            <p:cNvSpPr>
              <a:spLocks noChangeArrowheads="1"/>
            </p:cNvSpPr>
            <p:nvPr/>
          </p:nvSpPr>
          <p:spPr bwMode="auto">
            <a:xfrm>
              <a:off x="3749" y="1957"/>
              <a:ext cx="72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m</a:t>
              </a:r>
              <a:endParaRPr lang="en-US" altLang="zh-CN"/>
            </a:p>
          </p:txBody>
        </p:sp>
        <p:sp>
          <p:nvSpPr>
            <p:cNvPr id="184" name="Rectangle 586"/>
            <p:cNvSpPr>
              <a:spLocks noChangeArrowheads="1"/>
            </p:cNvSpPr>
            <p:nvPr/>
          </p:nvSpPr>
          <p:spPr bwMode="auto">
            <a:xfrm>
              <a:off x="3793" y="1957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e</a:t>
              </a:r>
              <a:endParaRPr lang="en-US" altLang="zh-CN"/>
            </a:p>
          </p:txBody>
        </p:sp>
        <p:sp>
          <p:nvSpPr>
            <p:cNvPr id="185" name="Rectangle 587"/>
            <p:cNvSpPr>
              <a:spLocks noChangeArrowheads="1"/>
            </p:cNvSpPr>
            <p:nvPr/>
          </p:nvSpPr>
          <p:spPr bwMode="auto">
            <a:xfrm>
              <a:off x="3824" y="1957"/>
              <a:ext cx="72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m</a:t>
              </a:r>
              <a:endParaRPr lang="en-US" altLang="zh-CN"/>
            </a:p>
          </p:txBody>
        </p:sp>
        <p:sp>
          <p:nvSpPr>
            <p:cNvPr id="186" name="Rectangle 588"/>
            <p:cNvSpPr>
              <a:spLocks noChangeArrowheads="1"/>
            </p:cNvSpPr>
            <p:nvPr/>
          </p:nvSpPr>
          <p:spPr bwMode="auto">
            <a:xfrm>
              <a:off x="3867" y="1957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o</a:t>
              </a:r>
              <a:endParaRPr lang="en-US" altLang="zh-CN"/>
            </a:p>
          </p:txBody>
        </p:sp>
        <p:sp>
          <p:nvSpPr>
            <p:cNvPr id="187" name="Rectangle 589"/>
            <p:cNvSpPr>
              <a:spLocks noChangeArrowheads="1"/>
            </p:cNvSpPr>
            <p:nvPr/>
          </p:nvSpPr>
          <p:spPr bwMode="auto">
            <a:xfrm>
              <a:off x="3898" y="1957"/>
              <a:ext cx="44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r</a:t>
              </a:r>
              <a:endParaRPr lang="en-US" altLang="zh-CN"/>
            </a:p>
          </p:txBody>
        </p:sp>
        <p:sp>
          <p:nvSpPr>
            <p:cNvPr id="188" name="Rectangle 590"/>
            <p:cNvSpPr>
              <a:spLocks noChangeArrowheads="1"/>
            </p:cNvSpPr>
            <p:nvPr/>
          </p:nvSpPr>
          <p:spPr bwMode="auto">
            <a:xfrm>
              <a:off x="3915" y="1957"/>
              <a:ext cx="50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y</a:t>
              </a:r>
              <a:endParaRPr lang="en-US" altLang="zh-CN"/>
            </a:p>
          </p:txBody>
        </p:sp>
        <p:sp>
          <p:nvSpPr>
            <p:cNvPr id="189" name="Rectangle 591"/>
            <p:cNvSpPr>
              <a:spLocks noChangeArrowheads="1"/>
            </p:cNvSpPr>
            <p:nvPr/>
          </p:nvSpPr>
          <p:spPr bwMode="auto">
            <a:xfrm>
              <a:off x="362" y="1547"/>
              <a:ext cx="61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A</a:t>
              </a:r>
              <a:endParaRPr lang="en-US" altLang="zh-CN"/>
            </a:p>
          </p:txBody>
        </p:sp>
        <p:sp>
          <p:nvSpPr>
            <p:cNvPr id="190" name="Rectangle 592"/>
            <p:cNvSpPr>
              <a:spLocks noChangeArrowheads="1"/>
            </p:cNvSpPr>
            <p:nvPr/>
          </p:nvSpPr>
          <p:spPr bwMode="auto">
            <a:xfrm>
              <a:off x="397" y="1547"/>
              <a:ext cx="57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d</a:t>
              </a:r>
              <a:endParaRPr lang="en-US" altLang="zh-CN"/>
            </a:p>
          </p:txBody>
        </p:sp>
        <p:sp>
          <p:nvSpPr>
            <p:cNvPr id="191" name="Rectangle 593"/>
            <p:cNvSpPr>
              <a:spLocks noChangeArrowheads="1"/>
            </p:cNvSpPr>
            <p:nvPr/>
          </p:nvSpPr>
          <p:spPr bwMode="auto">
            <a:xfrm>
              <a:off x="428" y="1547"/>
              <a:ext cx="57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d</a:t>
              </a:r>
              <a:endParaRPr lang="en-US" altLang="zh-CN"/>
            </a:p>
          </p:txBody>
        </p:sp>
        <p:sp>
          <p:nvSpPr>
            <p:cNvPr id="192" name="Rectangle 594"/>
            <p:cNvSpPr>
              <a:spLocks noChangeArrowheads="1"/>
            </p:cNvSpPr>
            <p:nvPr/>
          </p:nvSpPr>
          <p:spPr bwMode="auto">
            <a:xfrm>
              <a:off x="458" y="1547"/>
              <a:ext cx="44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r</a:t>
              </a:r>
              <a:endParaRPr lang="en-US" altLang="zh-CN"/>
            </a:p>
          </p:txBody>
        </p:sp>
        <p:sp>
          <p:nvSpPr>
            <p:cNvPr id="193" name="Rectangle 595"/>
            <p:cNvSpPr>
              <a:spLocks noChangeArrowheads="1"/>
            </p:cNvSpPr>
            <p:nvPr/>
          </p:nvSpPr>
          <p:spPr bwMode="auto">
            <a:xfrm>
              <a:off x="478" y="1547"/>
              <a:ext cx="55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e</a:t>
              </a:r>
              <a:endParaRPr lang="en-US" altLang="zh-CN"/>
            </a:p>
          </p:txBody>
        </p:sp>
        <p:sp>
          <p:nvSpPr>
            <p:cNvPr id="194" name="Rectangle 596"/>
            <p:cNvSpPr>
              <a:spLocks noChangeArrowheads="1"/>
            </p:cNvSpPr>
            <p:nvPr/>
          </p:nvSpPr>
          <p:spPr bwMode="auto">
            <a:xfrm>
              <a:off x="508" y="1547"/>
              <a:ext cx="52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s</a:t>
              </a:r>
              <a:endParaRPr lang="en-US" altLang="zh-CN"/>
            </a:p>
          </p:txBody>
        </p:sp>
        <p:sp>
          <p:nvSpPr>
            <p:cNvPr id="195" name="Rectangle 597"/>
            <p:cNvSpPr>
              <a:spLocks noChangeArrowheads="1"/>
            </p:cNvSpPr>
            <p:nvPr/>
          </p:nvSpPr>
          <p:spPr bwMode="auto">
            <a:xfrm>
              <a:off x="534" y="1547"/>
              <a:ext cx="52" cy="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700">
                  <a:solidFill>
                    <a:srgbClr val="000000"/>
                  </a:solidFill>
                </a:rPr>
                <a:t>s</a:t>
              </a:r>
              <a:endParaRPr lang="en-US" altLang="zh-CN"/>
            </a:p>
          </p:txBody>
        </p:sp>
      </p:grpSp>
    </p:spTree>
    <p:extLst>
      <p:ext uri="{BB962C8B-B14F-4D97-AF65-F5344CB8AC3E}">
        <p14:creationId xmlns:p14="http://schemas.microsoft.com/office/powerpoint/2010/main" val="14225302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微程序控制器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下地址字段</a:t>
            </a:r>
          </a:p>
          <a:p>
            <a:pPr lvl="1"/>
            <a:r>
              <a:rPr lang="zh-CN" altLang="en-US" dirty="0"/>
              <a:t>指出下一个微操作</a:t>
            </a:r>
          </a:p>
          <a:p>
            <a:r>
              <a:rPr lang="zh-CN" altLang="en-US" dirty="0"/>
              <a:t>微控存</a:t>
            </a:r>
          </a:p>
          <a:p>
            <a:pPr lvl="1"/>
            <a:r>
              <a:rPr lang="zh-CN" altLang="en-US" dirty="0"/>
              <a:t>给出全部控制信号</a:t>
            </a:r>
          </a:p>
          <a:p>
            <a:r>
              <a:rPr lang="zh-CN" altLang="en-US" dirty="0"/>
              <a:t>为什么能完成？</a:t>
            </a:r>
          </a:p>
          <a:p>
            <a:pPr lvl="1"/>
            <a:r>
              <a:rPr lang="zh-CN" altLang="en-US" dirty="0"/>
              <a:t>指令系统是有限的，且指令的微操作也是有限的</a:t>
            </a:r>
          </a:p>
          <a:p>
            <a:pPr lvl="1"/>
            <a:r>
              <a:rPr lang="zh-CN" altLang="en-US" dirty="0"/>
              <a:t>存储器技术</a:t>
            </a:r>
          </a:p>
          <a:p>
            <a:r>
              <a:rPr lang="zh-CN" altLang="en-US" dirty="0"/>
              <a:t>有什么好处？</a:t>
            </a:r>
          </a:p>
          <a:p>
            <a:pPr lvl="1"/>
            <a:r>
              <a:rPr lang="zh-CN" altLang="en-US" dirty="0"/>
              <a:t>扩展容易、实现简单、兼容性好</a:t>
            </a:r>
          </a:p>
          <a:p>
            <a:pPr lvl="1"/>
            <a:r>
              <a:rPr lang="zh-CN" altLang="en-US" dirty="0"/>
              <a:t>复杂的指令系统</a:t>
            </a:r>
            <a:r>
              <a:rPr lang="en-US" altLang="zh-CN" dirty="0"/>
              <a:t>CISC</a:t>
            </a:r>
            <a:endParaRPr lang="zh-CN" alt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33814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组合逻辑控制器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节拍发生器</a:t>
            </a:r>
          </a:p>
          <a:p>
            <a:pPr lvl="1"/>
            <a:r>
              <a:rPr lang="zh-CN" altLang="en-US" dirty="0"/>
              <a:t>标明当前微操作</a:t>
            </a:r>
          </a:p>
          <a:p>
            <a:pPr lvl="1"/>
            <a:r>
              <a:rPr lang="zh-CN" altLang="en-US" dirty="0"/>
              <a:t>完成微操作间的转换</a:t>
            </a:r>
          </a:p>
          <a:p>
            <a:r>
              <a:rPr lang="zh-CN" altLang="en-US" dirty="0"/>
              <a:t>控制信号生成逻辑</a:t>
            </a:r>
          </a:p>
          <a:p>
            <a:pPr lvl="1"/>
            <a:r>
              <a:rPr lang="zh-CN" altLang="en-US" dirty="0"/>
              <a:t>输入：节拍状态和指令操作码</a:t>
            </a:r>
          </a:p>
          <a:p>
            <a:pPr lvl="1"/>
            <a:r>
              <a:rPr lang="zh-CN" altLang="en-US" dirty="0"/>
              <a:t>输出：该微操作的全部控制信号</a:t>
            </a:r>
          </a:p>
          <a:p>
            <a:r>
              <a:rPr lang="zh-CN" altLang="en-US" dirty="0"/>
              <a:t>为什么能完成？</a:t>
            </a:r>
          </a:p>
          <a:p>
            <a:pPr lvl="1"/>
            <a:r>
              <a:rPr lang="zh-CN" altLang="en-US" dirty="0"/>
              <a:t>精简的指令系统、更强大的逻辑实现能力</a:t>
            </a:r>
          </a:p>
          <a:p>
            <a:r>
              <a:rPr lang="zh-CN" altLang="en-US" dirty="0"/>
              <a:t>有什么好处？</a:t>
            </a:r>
          </a:p>
          <a:p>
            <a:pPr lvl="1"/>
            <a:r>
              <a:rPr lang="zh-CN" altLang="en-US" dirty="0"/>
              <a:t>速度快、适合流水线操作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59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学习目标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掌握单</a:t>
            </a:r>
            <a:r>
              <a:rPr lang="en-US" altLang="zh-CN" dirty="0"/>
              <a:t>CPU</a:t>
            </a:r>
            <a:r>
              <a:rPr lang="zh-CN" altLang="en-US" dirty="0"/>
              <a:t>计算机的完整硬件组成</a:t>
            </a:r>
          </a:p>
          <a:p>
            <a:pPr lvl="1"/>
            <a:r>
              <a:rPr lang="zh-CN" altLang="en-US" dirty="0"/>
              <a:t>基本工作原理</a:t>
            </a:r>
          </a:p>
          <a:p>
            <a:pPr lvl="1"/>
            <a:r>
              <a:rPr lang="zh-CN" altLang="en-US" dirty="0"/>
              <a:t>内部运行机制</a:t>
            </a:r>
          </a:p>
          <a:p>
            <a:pPr lvl="1"/>
            <a:r>
              <a:rPr lang="zh-CN" altLang="en-US" dirty="0"/>
              <a:t>建立完整计算机系统概念</a:t>
            </a:r>
          </a:p>
          <a:p>
            <a:r>
              <a:rPr lang="zh-CN" altLang="en-US" dirty="0"/>
              <a:t>了解计算机系统的新发展</a:t>
            </a:r>
          </a:p>
          <a:p>
            <a:r>
              <a:rPr lang="zh-CN" altLang="en-US" dirty="0"/>
              <a:t>达到能独立设计一台完整计算机的水平</a:t>
            </a:r>
          </a:p>
          <a:p>
            <a:pPr lvl="1"/>
            <a:r>
              <a:rPr lang="zh-CN" altLang="en-US" dirty="0"/>
              <a:t>硬件、软件齐全</a:t>
            </a:r>
          </a:p>
          <a:p>
            <a:pPr lvl="1"/>
            <a:r>
              <a:rPr lang="zh-CN" altLang="en-US" dirty="0"/>
              <a:t>功能基本完整</a:t>
            </a:r>
          </a:p>
          <a:p>
            <a:r>
              <a:rPr lang="zh-CN" altLang="en-US" dirty="0"/>
              <a:t>知识和能力两方面都提高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1299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指令流水的控制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段间寄存器</a:t>
            </a:r>
          </a:p>
          <a:p>
            <a:pPr lvl="1"/>
            <a:r>
              <a:rPr lang="zh-CN" altLang="en-US" dirty="0"/>
              <a:t>标明当前的流水段</a:t>
            </a:r>
          </a:p>
          <a:p>
            <a:pPr lvl="1"/>
            <a:r>
              <a:rPr lang="zh-CN" altLang="en-US" dirty="0"/>
              <a:t>保存上一流水步骤的结果及后续控制信号</a:t>
            </a:r>
          </a:p>
          <a:p>
            <a:r>
              <a:rPr lang="zh-CN" altLang="en-US" dirty="0"/>
              <a:t>控制信号生成逻辑</a:t>
            </a:r>
          </a:p>
          <a:p>
            <a:pPr lvl="1"/>
            <a:r>
              <a:rPr lang="zh-CN" altLang="en-US" dirty="0"/>
              <a:t>输入：指令操作码</a:t>
            </a:r>
          </a:p>
          <a:p>
            <a:pPr lvl="1"/>
            <a:r>
              <a:rPr lang="zh-CN" altLang="en-US" dirty="0"/>
              <a:t>输出：该指令的全部控制信号</a:t>
            </a:r>
          </a:p>
          <a:p>
            <a:r>
              <a:rPr lang="zh-CN" altLang="en-US" dirty="0"/>
              <a:t>为什么能完成？</a:t>
            </a:r>
          </a:p>
          <a:p>
            <a:pPr lvl="1"/>
            <a:r>
              <a:rPr lang="zh-CN" altLang="en-US" dirty="0"/>
              <a:t>规整的指令系统、更强大的逻辑实现能力</a:t>
            </a:r>
          </a:p>
          <a:p>
            <a:pPr lvl="1"/>
            <a:r>
              <a:rPr lang="zh-CN" altLang="en-US" dirty="0"/>
              <a:t>精致的指令执行步骤划分</a:t>
            </a:r>
          </a:p>
          <a:p>
            <a:r>
              <a:rPr lang="zh-CN" altLang="en-US" dirty="0"/>
              <a:t>有什么好处？</a:t>
            </a:r>
          </a:p>
          <a:p>
            <a:pPr lvl="1"/>
            <a:r>
              <a:rPr lang="zh-CN" altLang="en-US" dirty="0"/>
              <a:t>多条指令并行执行，性能高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8442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多周期</a:t>
            </a:r>
            <a:r>
              <a:rPr lang="en-US" altLang="zh-CN" dirty="0"/>
              <a:t>CPU</a:t>
            </a:r>
            <a:r>
              <a:rPr lang="zh-CN" altLang="en-US" dirty="0"/>
              <a:t>的控制器设计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确定指令系统</a:t>
            </a:r>
          </a:p>
          <a:p>
            <a:pPr lvl="1"/>
            <a:r>
              <a:rPr lang="zh-CN" altLang="en-US" dirty="0"/>
              <a:t>操作码、操作数地址、寻址方式</a:t>
            </a:r>
          </a:p>
          <a:p>
            <a:r>
              <a:rPr lang="zh-CN" altLang="en-US" dirty="0"/>
              <a:t>划分指令流程</a:t>
            </a:r>
          </a:p>
          <a:p>
            <a:r>
              <a:rPr lang="zh-CN" altLang="en-US" dirty="0"/>
              <a:t>设计每个微操作的控制信号</a:t>
            </a:r>
          </a:p>
          <a:p>
            <a:r>
              <a:rPr lang="zh-CN" altLang="en-US" dirty="0"/>
              <a:t>设计节拍或下地址</a:t>
            </a:r>
          </a:p>
          <a:p>
            <a:r>
              <a:rPr lang="zh-CN" altLang="en-US" dirty="0"/>
              <a:t>设计时序、启停等其他电路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31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1841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指令流水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指令流水的基本概念</a:t>
            </a:r>
          </a:p>
          <a:p>
            <a:r>
              <a:rPr lang="zh-CN" altLang="en-US" dirty="0"/>
              <a:t>指令流水中的冲突</a:t>
            </a:r>
          </a:p>
          <a:p>
            <a:pPr lvl="1"/>
            <a:r>
              <a:rPr lang="zh-CN" altLang="en-US" dirty="0"/>
              <a:t>结构冲突</a:t>
            </a:r>
          </a:p>
          <a:p>
            <a:pPr lvl="1"/>
            <a:r>
              <a:rPr lang="zh-CN" altLang="en-US" dirty="0"/>
              <a:t>数据冲突</a:t>
            </a:r>
          </a:p>
          <a:p>
            <a:pPr lvl="1"/>
            <a:r>
              <a:rPr lang="zh-CN" altLang="en-US" dirty="0"/>
              <a:t>控制冲突</a:t>
            </a:r>
          </a:p>
          <a:p>
            <a:r>
              <a:rPr lang="zh-CN" altLang="en-US" dirty="0"/>
              <a:t>指令流水冲突的解决方案</a:t>
            </a:r>
          </a:p>
          <a:p>
            <a:pPr lvl="1"/>
            <a:r>
              <a:rPr lang="zh-CN" altLang="en-US" dirty="0"/>
              <a:t>插入等待周期（气泡）</a:t>
            </a:r>
          </a:p>
          <a:p>
            <a:pPr lvl="1"/>
            <a:r>
              <a:rPr lang="zh-CN" altLang="en-US" dirty="0"/>
              <a:t>增加资源</a:t>
            </a:r>
          </a:p>
          <a:p>
            <a:pPr lvl="1"/>
            <a:r>
              <a:rPr lang="zh-CN" altLang="en-US" dirty="0"/>
              <a:t>旁路技术</a:t>
            </a:r>
          </a:p>
          <a:p>
            <a:pPr lvl="1"/>
            <a:r>
              <a:rPr lang="zh-CN" altLang="en-US" dirty="0"/>
              <a:t>分支预测</a:t>
            </a:r>
          </a:p>
          <a:p>
            <a:pPr lvl="2"/>
            <a:r>
              <a:rPr lang="zh-CN" altLang="en-US" dirty="0"/>
              <a:t>动态</a:t>
            </a:r>
            <a:r>
              <a:rPr lang="en-US" altLang="zh-CN" dirty="0"/>
              <a:t>/</a:t>
            </a:r>
            <a:r>
              <a:rPr lang="zh-CN" altLang="en-US" dirty="0"/>
              <a:t>静态</a:t>
            </a:r>
          </a:p>
          <a:p>
            <a:r>
              <a:rPr lang="zh-CN" altLang="en-US" dirty="0"/>
              <a:t>指令流水实现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545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存储器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处于计算机中心</a:t>
            </a:r>
          </a:p>
          <a:p>
            <a:r>
              <a:rPr lang="zh-CN" altLang="en-US" dirty="0"/>
              <a:t>层次存储器结构</a:t>
            </a:r>
          </a:p>
          <a:p>
            <a:pPr lvl="1"/>
            <a:r>
              <a:rPr lang="zh-CN" altLang="en-US" dirty="0"/>
              <a:t>高速缓冲存储器（</a:t>
            </a:r>
            <a:r>
              <a:rPr lang="en-US" altLang="zh-CN" dirty="0"/>
              <a:t>Cache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主存储器（</a:t>
            </a:r>
            <a:r>
              <a:rPr lang="en-US" altLang="zh-CN" dirty="0"/>
              <a:t>DRAM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虚拟存储器</a:t>
            </a:r>
          </a:p>
          <a:p>
            <a:r>
              <a:rPr lang="zh-CN" altLang="en-US" dirty="0"/>
              <a:t>半导体存储器</a:t>
            </a:r>
          </a:p>
          <a:p>
            <a:pPr lvl="1"/>
            <a:r>
              <a:rPr lang="en-US" altLang="zh-CN" dirty="0"/>
              <a:t>SRAM</a:t>
            </a:r>
          </a:p>
          <a:p>
            <a:pPr lvl="1"/>
            <a:r>
              <a:rPr lang="en-US" altLang="zh-CN" dirty="0"/>
              <a:t>DRAM</a:t>
            </a:r>
          </a:p>
          <a:p>
            <a:pPr lvl="1"/>
            <a:r>
              <a:rPr lang="en-US" altLang="zh-CN" dirty="0"/>
              <a:t>FLASH</a:t>
            </a:r>
          </a:p>
          <a:p>
            <a:r>
              <a:rPr lang="zh-CN" altLang="en-US" dirty="0"/>
              <a:t>磁表面存储器</a:t>
            </a:r>
          </a:p>
          <a:p>
            <a:r>
              <a:rPr lang="zh-CN" altLang="en-US" dirty="0"/>
              <a:t>每种存储介质的存储原理、特点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27092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层次存储器系统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程序的局部性原理</a:t>
            </a:r>
          </a:p>
          <a:p>
            <a:pPr lvl="1"/>
            <a:r>
              <a:rPr lang="zh-CN" altLang="en-US" dirty="0"/>
              <a:t>时间局部性</a:t>
            </a:r>
          </a:p>
          <a:p>
            <a:pPr lvl="1"/>
            <a:r>
              <a:rPr lang="zh-CN" altLang="en-US" dirty="0"/>
              <a:t>空间局部性</a:t>
            </a:r>
          </a:p>
          <a:p>
            <a:r>
              <a:rPr lang="zh-CN" altLang="en-US" dirty="0"/>
              <a:t>层次间应满足的原则</a:t>
            </a:r>
          </a:p>
          <a:p>
            <a:pPr lvl="1"/>
            <a:r>
              <a:rPr lang="zh-CN" altLang="en-US" dirty="0"/>
              <a:t>包含性</a:t>
            </a:r>
          </a:p>
          <a:p>
            <a:pPr lvl="1"/>
            <a:r>
              <a:rPr lang="zh-CN" altLang="en-US" dirty="0"/>
              <a:t>一致性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5656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硬件实现</a:t>
            </a:r>
          </a:p>
          <a:p>
            <a:r>
              <a:rPr lang="zh-CN" altLang="en-US" dirty="0"/>
              <a:t>参数</a:t>
            </a:r>
          </a:p>
          <a:p>
            <a:r>
              <a:rPr lang="zh-CN" altLang="en-US" dirty="0"/>
              <a:t>地址映射</a:t>
            </a:r>
          </a:p>
          <a:p>
            <a:pPr lvl="1"/>
            <a:r>
              <a:rPr lang="zh-CN" altLang="en-US" dirty="0"/>
              <a:t>直接映射</a:t>
            </a:r>
          </a:p>
          <a:p>
            <a:pPr lvl="1"/>
            <a:r>
              <a:rPr lang="zh-CN" altLang="en-US" dirty="0"/>
              <a:t>全相联</a:t>
            </a:r>
          </a:p>
          <a:p>
            <a:pPr lvl="1"/>
            <a:r>
              <a:rPr lang="zh-CN" altLang="en-US" dirty="0"/>
              <a:t>多路组相联</a:t>
            </a:r>
          </a:p>
          <a:p>
            <a:r>
              <a:rPr lang="zh-CN" altLang="en-US" dirty="0"/>
              <a:t>提高命中率</a:t>
            </a:r>
          </a:p>
          <a:p>
            <a:pPr lvl="1"/>
            <a:r>
              <a:rPr lang="zh-CN" altLang="en-US" dirty="0"/>
              <a:t>块大小、</a:t>
            </a:r>
            <a:r>
              <a:rPr lang="en-US" altLang="zh-CN" dirty="0"/>
              <a:t>Cache</a:t>
            </a:r>
            <a:r>
              <a:rPr lang="zh-CN" altLang="en-US" dirty="0"/>
              <a:t>容量、替换算法</a:t>
            </a:r>
          </a:p>
          <a:p>
            <a:pPr lvl="1"/>
            <a:r>
              <a:rPr lang="zh-CN" altLang="en-US" dirty="0"/>
              <a:t>写策略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327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虚拟存储器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逻辑空间到物理空间</a:t>
            </a:r>
          </a:p>
          <a:p>
            <a:r>
              <a:rPr lang="zh-CN" altLang="en-US" dirty="0"/>
              <a:t>虚存的管理</a:t>
            </a:r>
          </a:p>
          <a:p>
            <a:pPr lvl="1"/>
            <a:r>
              <a:rPr lang="zh-CN" altLang="en-US" dirty="0"/>
              <a:t>段式管理、页式管理、段页式管理</a:t>
            </a:r>
          </a:p>
          <a:p>
            <a:r>
              <a:rPr lang="zh-CN" altLang="en-US" dirty="0"/>
              <a:t>段表</a:t>
            </a:r>
          </a:p>
          <a:p>
            <a:pPr lvl="1"/>
            <a:r>
              <a:rPr lang="zh-CN" altLang="en-US" dirty="0"/>
              <a:t>段起始地址、段长、控制位</a:t>
            </a:r>
          </a:p>
          <a:p>
            <a:r>
              <a:rPr lang="zh-CN" altLang="en-US" dirty="0"/>
              <a:t>页表</a:t>
            </a:r>
          </a:p>
          <a:p>
            <a:pPr lvl="1"/>
            <a:r>
              <a:rPr lang="zh-CN" altLang="en-US" dirty="0"/>
              <a:t>实页号、控制位</a:t>
            </a:r>
          </a:p>
          <a:p>
            <a:pPr lvl="1"/>
            <a:r>
              <a:rPr lang="zh-CN" altLang="en-US" dirty="0"/>
              <a:t>每一个虚页均在页表中有一个表项进行说明</a:t>
            </a:r>
          </a:p>
          <a:p>
            <a:r>
              <a:rPr lang="zh-CN" altLang="en-US" dirty="0"/>
              <a:t>快表（</a:t>
            </a:r>
            <a:r>
              <a:rPr lang="en-US" altLang="zh-CN" dirty="0"/>
              <a:t>TLB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页表的</a:t>
            </a:r>
            <a:r>
              <a:rPr lang="en-US" altLang="zh-CN" dirty="0"/>
              <a:t>Cache</a:t>
            </a:r>
            <a:r>
              <a:rPr lang="zh-CN" altLang="en-US" dirty="0"/>
              <a:t>，实现虚页号到实页号的转换</a:t>
            </a:r>
          </a:p>
          <a:p>
            <a:pPr lvl="1"/>
            <a:r>
              <a:rPr lang="zh-CN" altLang="en-US" dirty="0"/>
              <a:t>转换速度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1810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MIPS</a:t>
            </a:r>
            <a:r>
              <a:rPr lang="zh-CN" altLang="en-US" dirty="0"/>
              <a:t>协处理器</a:t>
            </a:r>
            <a:r>
              <a:rPr lang="en-US" altLang="zh-CN" dirty="0"/>
              <a:t>CP0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用于处理难以用常规指令解决的问题</a:t>
            </a:r>
          </a:p>
          <a:p>
            <a:pPr lvl="1"/>
            <a:r>
              <a:rPr lang="zh-CN" altLang="en-US" dirty="0"/>
              <a:t>配置</a:t>
            </a:r>
          </a:p>
          <a:p>
            <a:pPr lvl="1"/>
            <a:r>
              <a:rPr lang="en-US" altLang="zh-CN" dirty="0"/>
              <a:t>Cache</a:t>
            </a:r>
            <a:r>
              <a:rPr lang="zh-CN" altLang="en-US" dirty="0"/>
              <a:t>控制</a:t>
            </a:r>
          </a:p>
          <a:p>
            <a:pPr lvl="1"/>
            <a:r>
              <a:rPr lang="zh-CN" altLang="en-US" dirty="0"/>
              <a:t>异常</a:t>
            </a:r>
            <a:r>
              <a:rPr lang="en-US" altLang="zh-CN" dirty="0"/>
              <a:t>/</a:t>
            </a:r>
            <a:r>
              <a:rPr lang="zh-CN" altLang="en-US" dirty="0"/>
              <a:t>中断控制</a:t>
            </a:r>
          </a:p>
          <a:p>
            <a:pPr lvl="1"/>
            <a:r>
              <a:rPr lang="zh-CN" altLang="en-US" dirty="0"/>
              <a:t>存储管理控制</a:t>
            </a:r>
          </a:p>
          <a:p>
            <a:pPr lvl="1"/>
            <a:r>
              <a:rPr lang="zh-CN" altLang="en-US" dirty="0"/>
              <a:t>其他事项</a:t>
            </a:r>
          </a:p>
          <a:p>
            <a:r>
              <a:rPr lang="zh-CN" altLang="en-US" dirty="0"/>
              <a:t>使用寄存器实现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4751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输入输出系统和设备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控制方式</a:t>
            </a:r>
          </a:p>
          <a:p>
            <a:pPr lvl="1"/>
            <a:r>
              <a:rPr lang="en-US" altLang="zh-CN" dirty="0"/>
              <a:t>CPU</a:t>
            </a:r>
            <a:r>
              <a:rPr lang="zh-CN" altLang="en-US" dirty="0"/>
              <a:t>如何控制输入</a:t>
            </a:r>
            <a:r>
              <a:rPr lang="en-US" altLang="zh-CN" dirty="0"/>
              <a:t>/</a:t>
            </a:r>
            <a:r>
              <a:rPr lang="zh-CN" altLang="en-US" dirty="0"/>
              <a:t>输出？（输入</a:t>
            </a:r>
            <a:r>
              <a:rPr lang="en-US" altLang="zh-CN" dirty="0"/>
              <a:t>/</a:t>
            </a:r>
            <a:r>
              <a:rPr lang="zh-CN" altLang="en-US" dirty="0"/>
              <a:t>输出方式）</a:t>
            </a:r>
          </a:p>
          <a:p>
            <a:r>
              <a:rPr lang="zh-CN" altLang="en-US" dirty="0"/>
              <a:t>传输方式</a:t>
            </a:r>
          </a:p>
          <a:p>
            <a:pPr lvl="1"/>
            <a:r>
              <a:rPr lang="zh-CN" altLang="en-US" dirty="0"/>
              <a:t>使用传输通道、方式、速率等（总线、接口）</a:t>
            </a:r>
          </a:p>
          <a:p>
            <a:r>
              <a:rPr lang="zh-CN" altLang="en-US" dirty="0"/>
              <a:t>数据识别和转换</a:t>
            </a:r>
          </a:p>
          <a:p>
            <a:pPr lvl="1"/>
            <a:r>
              <a:rPr lang="zh-CN" altLang="en-US" dirty="0"/>
              <a:t>数</a:t>
            </a:r>
            <a:r>
              <a:rPr lang="en-US" altLang="zh-CN" dirty="0"/>
              <a:t>/</a:t>
            </a:r>
            <a:r>
              <a:rPr lang="zh-CN" altLang="en-US" dirty="0"/>
              <a:t>模转换、语音识别等，转换为字符、数据等计算机能识别的格式（设备）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6307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控制方式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程序直接控制（轮询）</a:t>
            </a:r>
          </a:p>
          <a:p>
            <a:pPr lvl="1"/>
            <a:r>
              <a:rPr lang="en-US" altLang="zh-CN" dirty="0"/>
              <a:t>CPU</a:t>
            </a:r>
            <a:r>
              <a:rPr lang="zh-CN" altLang="en-US" dirty="0"/>
              <a:t>直接使用输入</a:t>
            </a:r>
            <a:r>
              <a:rPr lang="en-US" altLang="zh-CN" dirty="0"/>
              <a:t>/</a:t>
            </a:r>
            <a:r>
              <a:rPr lang="zh-CN" altLang="en-US" dirty="0"/>
              <a:t>输出指令来控制外部设备</a:t>
            </a:r>
          </a:p>
          <a:p>
            <a:r>
              <a:rPr lang="zh-CN" altLang="en-US" dirty="0"/>
              <a:t>程序中断</a:t>
            </a:r>
          </a:p>
          <a:p>
            <a:pPr lvl="1"/>
            <a:r>
              <a:rPr lang="zh-CN" altLang="en-US" dirty="0"/>
              <a:t>外部设备请求，</a:t>
            </a:r>
            <a:r>
              <a:rPr lang="en-US" altLang="zh-CN" dirty="0"/>
              <a:t>CPU</a:t>
            </a:r>
            <a:r>
              <a:rPr lang="zh-CN" altLang="en-US" dirty="0"/>
              <a:t>响应，</a:t>
            </a:r>
            <a:r>
              <a:rPr lang="en-US" altLang="zh-CN" dirty="0"/>
              <a:t>CPU</a:t>
            </a:r>
            <a:r>
              <a:rPr lang="zh-CN" altLang="en-US" dirty="0"/>
              <a:t>与外设并行工作</a:t>
            </a:r>
          </a:p>
          <a:p>
            <a:r>
              <a:rPr lang="zh-CN" altLang="en-US" dirty="0"/>
              <a:t>直接存储访问（</a:t>
            </a:r>
            <a:r>
              <a:rPr lang="en-US" altLang="zh-CN" dirty="0"/>
              <a:t>DMA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专用输入</a:t>
            </a:r>
            <a:r>
              <a:rPr lang="en-US" altLang="zh-CN" dirty="0"/>
              <a:t>/</a:t>
            </a:r>
            <a:r>
              <a:rPr lang="zh-CN" altLang="en-US" dirty="0"/>
              <a:t>输出控制器</a:t>
            </a:r>
          </a:p>
          <a:p>
            <a:pPr lvl="1"/>
            <a:r>
              <a:rPr lang="zh-CN" altLang="en-US" dirty="0"/>
              <a:t>独占总线</a:t>
            </a:r>
            <a:r>
              <a:rPr lang="en-US" altLang="zh-CN" dirty="0"/>
              <a:t>/</a:t>
            </a:r>
            <a:r>
              <a:rPr lang="zh-CN" altLang="en-US" dirty="0"/>
              <a:t>总线周期窃取</a:t>
            </a:r>
          </a:p>
          <a:p>
            <a:r>
              <a:rPr lang="zh-CN" altLang="en-US" dirty="0"/>
              <a:t>通道</a:t>
            </a:r>
          </a:p>
          <a:p>
            <a:pPr lvl="1"/>
            <a:r>
              <a:rPr lang="zh-CN" altLang="en-US" dirty="0"/>
              <a:t>字节多路通道</a:t>
            </a:r>
          </a:p>
          <a:p>
            <a:pPr lvl="1"/>
            <a:r>
              <a:rPr lang="zh-CN" altLang="en-US" dirty="0"/>
              <a:t>选择通道</a:t>
            </a:r>
          </a:p>
          <a:p>
            <a:pPr lvl="1"/>
            <a:r>
              <a:rPr lang="zh-CN" altLang="en-US" dirty="0"/>
              <a:t>数组多路通道</a:t>
            </a:r>
          </a:p>
          <a:p>
            <a:r>
              <a:rPr lang="zh-CN" altLang="en-US" dirty="0"/>
              <a:t>外围处理机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145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教学思路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程序是如何在硬件上运行的？</a:t>
            </a:r>
          </a:p>
          <a:p>
            <a:r>
              <a:rPr lang="zh-CN" altLang="en-US" dirty="0"/>
              <a:t>指令在计算机内的表示？</a:t>
            </a:r>
          </a:p>
          <a:p>
            <a:r>
              <a:rPr lang="zh-CN" altLang="en-US" dirty="0"/>
              <a:t>指令的核心功能是什么？</a:t>
            </a:r>
          </a:p>
          <a:p>
            <a:r>
              <a:rPr lang="zh-CN" altLang="en-US" dirty="0"/>
              <a:t>如何完成对数据的加工？</a:t>
            </a:r>
          </a:p>
          <a:p>
            <a:r>
              <a:rPr lang="zh-CN" altLang="en-US" dirty="0"/>
              <a:t>如何完成指令执行流程的控制？</a:t>
            </a:r>
          </a:p>
          <a:p>
            <a:r>
              <a:rPr lang="zh-CN" altLang="en-US" dirty="0"/>
              <a:t>数据存储的需求是什么？</a:t>
            </a:r>
          </a:p>
          <a:p>
            <a:r>
              <a:rPr lang="zh-CN" altLang="en-US" dirty="0"/>
              <a:t>如何实现数据存储和高效访问？</a:t>
            </a:r>
          </a:p>
          <a:p>
            <a:r>
              <a:rPr lang="zh-CN" altLang="en-US" dirty="0"/>
              <a:t>数据如何入</a:t>
            </a:r>
            <a:r>
              <a:rPr lang="en-US" altLang="zh-CN" dirty="0"/>
              <a:t>/</a:t>
            </a:r>
            <a:r>
              <a:rPr lang="zh-CN" altLang="en-US" dirty="0"/>
              <a:t>出计算机？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3799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多设备共享的信息通道</a:t>
            </a:r>
          </a:p>
          <a:p>
            <a:pPr lvl="1"/>
            <a:r>
              <a:rPr lang="zh-CN" altLang="en-US" dirty="0"/>
              <a:t>地址</a:t>
            </a:r>
          </a:p>
          <a:p>
            <a:pPr lvl="1"/>
            <a:r>
              <a:rPr lang="zh-CN" altLang="en-US" dirty="0"/>
              <a:t>数据</a:t>
            </a:r>
          </a:p>
          <a:p>
            <a:pPr lvl="1"/>
            <a:r>
              <a:rPr lang="zh-CN" altLang="en-US" dirty="0"/>
              <a:t>控制</a:t>
            </a:r>
          </a:p>
          <a:p>
            <a:r>
              <a:rPr lang="zh-CN" altLang="en-US" dirty="0"/>
              <a:t>多总线系统</a:t>
            </a:r>
          </a:p>
          <a:p>
            <a:r>
              <a:rPr lang="zh-CN" altLang="en-US" dirty="0"/>
              <a:t>总线仲裁</a:t>
            </a:r>
          </a:p>
          <a:p>
            <a:pPr lvl="1"/>
            <a:r>
              <a:rPr lang="zh-CN" altLang="en-US" dirty="0"/>
              <a:t>主设备和从设备</a:t>
            </a:r>
          </a:p>
          <a:p>
            <a:pPr lvl="1"/>
            <a:r>
              <a:rPr lang="zh-CN" altLang="en-US" dirty="0"/>
              <a:t>集中仲裁、分布仲裁</a:t>
            </a:r>
          </a:p>
          <a:p>
            <a:r>
              <a:rPr lang="zh-CN" altLang="en-US" dirty="0"/>
              <a:t>总线传输</a:t>
            </a:r>
          </a:p>
          <a:p>
            <a:pPr lvl="1"/>
            <a:r>
              <a:rPr lang="zh-CN" altLang="en-US" dirty="0"/>
              <a:t>同步</a:t>
            </a:r>
          </a:p>
          <a:p>
            <a:pPr lvl="1"/>
            <a:r>
              <a:rPr lang="zh-CN" altLang="en-US" dirty="0"/>
              <a:t>异步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0321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成组传输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对主存储器的要求</a:t>
            </a:r>
          </a:p>
          <a:p>
            <a:pPr lvl="1"/>
            <a:r>
              <a:rPr lang="en-US" altLang="zh-CN" dirty="0"/>
              <a:t>Cache</a:t>
            </a:r>
            <a:r>
              <a:rPr lang="zh-CN" altLang="en-US" dirty="0"/>
              <a:t>、</a:t>
            </a:r>
            <a:r>
              <a:rPr lang="en-US" altLang="zh-CN" dirty="0"/>
              <a:t>DMA</a:t>
            </a:r>
            <a:r>
              <a:rPr lang="zh-CN" altLang="en-US" dirty="0"/>
              <a:t>等</a:t>
            </a:r>
          </a:p>
          <a:p>
            <a:pPr lvl="1"/>
            <a:r>
              <a:rPr lang="en-US" altLang="zh-CN" dirty="0"/>
              <a:t>SDRAM</a:t>
            </a:r>
          </a:p>
          <a:p>
            <a:pPr lvl="1"/>
            <a:r>
              <a:rPr lang="en-US" altLang="zh-CN" dirty="0"/>
              <a:t>PCI</a:t>
            </a:r>
            <a:r>
              <a:rPr lang="zh-CN" altLang="en-US" dirty="0"/>
              <a:t>总线</a:t>
            </a:r>
          </a:p>
          <a:p>
            <a:r>
              <a:rPr lang="zh-CN" altLang="en-US" dirty="0"/>
              <a:t>经过等待时间后，按总线时钟传送数据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41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8286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接口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提供主机识别（指定、找到）使用的</a:t>
            </a:r>
            <a:r>
              <a:rPr lang="en-US" altLang="zh-CN" dirty="0"/>
              <a:t>I/O</a:t>
            </a:r>
            <a:r>
              <a:rPr lang="zh-CN" altLang="en-US" dirty="0"/>
              <a:t>设备的支持（为每个设备规定几个地址码或编号）</a:t>
            </a:r>
          </a:p>
          <a:p>
            <a:r>
              <a:rPr lang="zh-CN" altLang="en-US" dirty="0"/>
              <a:t>建立主机和设备之间的控制与通信机制</a:t>
            </a:r>
          </a:p>
          <a:p>
            <a:r>
              <a:rPr lang="zh-CN" altLang="en-US" dirty="0"/>
              <a:t>提供主机和设备之间信息交换过程中的数据缓冲机构</a:t>
            </a:r>
          </a:p>
          <a:p>
            <a:r>
              <a:rPr lang="zh-CN" altLang="en-US" dirty="0"/>
              <a:t>提供主机和设备之间信息交换过程中的其他特别需求支持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784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外部设备功能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完成数据的输入（和</a:t>
            </a:r>
            <a:r>
              <a:rPr lang="en-US" altLang="zh-CN" dirty="0"/>
              <a:t>/</a:t>
            </a:r>
            <a:r>
              <a:rPr lang="zh-CN" altLang="en-US" dirty="0"/>
              <a:t>或）输出</a:t>
            </a:r>
          </a:p>
          <a:p>
            <a:pPr lvl="1"/>
            <a:r>
              <a:rPr lang="zh-CN" altLang="en-US" dirty="0"/>
              <a:t>信号转换</a:t>
            </a:r>
          </a:p>
          <a:p>
            <a:pPr lvl="1"/>
            <a:r>
              <a:rPr lang="zh-CN" altLang="en-US" dirty="0"/>
              <a:t>数据采样</a:t>
            </a:r>
          </a:p>
          <a:p>
            <a:r>
              <a:rPr lang="zh-CN" altLang="en-US" dirty="0"/>
              <a:t>与接口进行连接</a:t>
            </a:r>
          </a:p>
          <a:p>
            <a:pPr lvl="1"/>
            <a:r>
              <a:rPr lang="zh-CN" altLang="en-US" dirty="0"/>
              <a:t>接口信号，电平标准等</a:t>
            </a:r>
          </a:p>
          <a:p>
            <a:r>
              <a:rPr lang="zh-CN" altLang="en-US" dirty="0"/>
              <a:t>与主机进行通信</a:t>
            </a:r>
          </a:p>
          <a:p>
            <a:pPr lvl="1"/>
            <a:r>
              <a:rPr lang="zh-CN" altLang="en-US" dirty="0"/>
              <a:t>通过总线进行</a:t>
            </a:r>
          </a:p>
          <a:p>
            <a:pPr lvl="1"/>
            <a:r>
              <a:rPr lang="zh-CN" altLang="en-US" dirty="0"/>
              <a:t>速度和方式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4667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考试时间地点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44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86000" y="461981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宋体" charset="-122"/>
              </a:rPr>
              <a:t>考试时间： 上午</a:t>
            </a:r>
            <a:r>
              <a:rPr lang="en-US" altLang="zh-CN" dirty="0">
                <a:solidFill>
                  <a:srgbClr val="000000"/>
                </a:solidFill>
                <a:latin typeface="宋体" charset="-122"/>
              </a:rPr>
              <a:t>8:00 </a:t>
            </a:r>
            <a:r>
              <a:rPr lang="zh-CN" altLang="en-US" dirty="0">
                <a:solidFill>
                  <a:srgbClr val="000000"/>
                </a:solidFill>
                <a:latin typeface="宋体" charset="-122"/>
              </a:rPr>
              <a:t>至</a:t>
            </a:r>
            <a:r>
              <a:rPr lang="en-US" altLang="zh-CN" dirty="0">
                <a:solidFill>
                  <a:srgbClr val="000000"/>
                </a:solidFill>
                <a:latin typeface="宋体" charset="-122"/>
              </a:rPr>
              <a:t>10:00</a:t>
            </a:r>
            <a:r>
              <a:rPr lang="zh-CN" altLang="en-US" dirty="0">
                <a:solidFill>
                  <a:srgbClr val="000000"/>
                </a:solidFill>
                <a:latin typeface="宋体" charset="-122"/>
              </a:rPr>
              <a:t>， 下午</a:t>
            </a:r>
            <a:r>
              <a:rPr lang="en-US" altLang="zh-CN" dirty="0">
                <a:solidFill>
                  <a:srgbClr val="000000"/>
                </a:solidFill>
                <a:latin typeface="宋体" charset="-122"/>
              </a:rPr>
              <a:t>2:30 </a:t>
            </a:r>
            <a:r>
              <a:rPr lang="zh-CN" altLang="en-US" dirty="0">
                <a:solidFill>
                  <a:srgbClr val="000000"/>
                </a:solidFill>
                <a:latin typeface="宋体" charset="-122"/>
              </a:rPr>
              <a:t>至</a:t>
            </a:r>
            <a:r>
              <a:rPr lang="en-US" altLang="zh-CN" dirty="0">
                <a:solidFill>
                  <a:srgbClr val="000000"/>
                </a:solidFill>
                <a:latin typeface="宋体" charset="-122"/>
              </a:rPr>
              <a:t>4:30</a:t>
            </a:r>
            <a:r>
              <a:rPr lang="zh-CN" altLang="en-US" dirty="0">
                <a:solidFill>
                  <a:srgbClr val="000000"/>
                </a:solidFill>
                <a:latin typeface="宋体" charset="-122"/>
              </a:rPr>
              <a:t>， 晚上</a:t>
            </a:r>
            <a:r>
              <a:rPr lang="en-US" altLang="zh-CN" dirty="0">
                <a:solidFill>
                  <a:srgbClr val="000000"/>
                </a:solidFill>
                <a:latin typeface="宋体" charset="-122"/>
              </a:rPr>
              <a:t>7:00 </a:t>
            </a:r>
            <a:r>
              <a:rPr lang="zh-CN" altLang="en-US" dirty="0">
                <a:solidFill>
                  <a:srgbClr val="000000"/>
                </a:solidFill>
                <a:latin typeface="宋体" charset="-122"/>
              </a:rPr>
              <a:t>至</a:t>
            </a:r>
            <a:r>
              <a:rPr lang="en-US" altLang="zh-CN" dirty="0">
                <a:solidFill>
                  <a:srgbClr val="000000"/>
                </a:solidFill>
                <a:latin typeface="宋体" charset="-122"/>
              </a:rPr>
              <a:t>9:00</a:t>
            </a:r>
            <a:r>
              <a:rPr lang="zh-CN" altLang="en-US" dirty="0">
                <a:solidFill>
                  <a:srgbClr val="000000"/>
                </a:solidFill>
                <a:latin typeface="宋体" charset="-122"/>
              </a:rPr>
              <a:t>。</a:t>
            </a:r>
            <a:endParaRPr 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5C1D304-0DE9-1C45-A65C-A6E27E075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35594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关于考试的说明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闭卷考试：</a:t>
            </a:r>
          </a:p>
          <a:p>
            <a:r>
              <a:rPr lang="zh-CN" altLang="en-US" sz="2400" dirty="0"/>
              <a:t>考试范围：</a:t>
            </a:r>
          </a:p>
          <a:p>
            <a:pPr lvl="1"/>
            <a:r>
              <a:rPr lang="zh-CN" altLang="en-US" sz="2000" dirty="0"/>
              <a:t>教学大纲规定的范围</a:t>
            </a:r>
          </a:p>
          <a:p>
            <a:pPr lvl="1"/>
            <a:r>
              <a:rPr lang="zh-CN" altLang="en-US" sz="2000" dirty="0"/>
              <a:t>通读教材</a:t>
            </a:r>
          </a:p>
          <a:p>
            <a:r>
              <a:rPr lang="zh-CN" altLang="en-US" sz="2400" dirty="0"/>
              <a:t>考题形式：判断，选择，填空，简答，综合</a:t>
            </a:r>
          </a:p>
          <a:p>
            <a:r>
              <a:rPr lang="zh-CN" altLang="en-US" sz="2400" dirty="0"/>
              <a:t>注意事项：</a:t>
            </a:r>
          </a:p>
          <a:p>
            <a:pPr lvl="1"/>
            <a:r>
              <a:rPr lang="zh-CN" altLang="en-US" sz="2000" dirty="0"/>
              <a:t>严禁任何形式的作弊</a:t>
            </a:r>
          </a:p>
          <a:p>
            <a:pPr lvl="1"/>
            <a:r>
              <a:rPr lang="zh-CN" altLang="en-US" sz="2000" dirty="0"/>
              <a:t>不使用计算器</a:t>
            </a:r>
          </a:p>
          <a:p>
            <a:pPr lvl="1"/>
            <a:r>
              <a:rPr lang="zh-CN" altLang="en-US" sz="2000" dirty="0"/>
              <a:t>仔细审题</a:t>
            </a:r>
          </a:p>
          <a:p>
            <a:pPr lvl="1"/>
            <a:r>
              <a:rPr lang="zh-CN" altLang="en-US" sz="2000" dirty="0"/>
              <a:t>回答简洁</a:t>
            </a:r>
          </a:p>
          <a:p>
            <a:r>
              <a:rPr lang="zh-CN" altLang="en-US" sz="2400" dirty="0"/>
              <a:t>占总评比例：</a:t>
            </a:r>
            <a:r>
              <a:rPr lang="en-US" altLang="zh-CN" sz="2400" dirty="0"/>
              <a:t>40% </a:t>
            </a:r>
            <a:r>
              <a:rPr lang="zh-CN" altLang="en-US" sz="2400" dirty="0"/>
              <a:t>或</a:t>
            </a:r>
            <a:r>
              <a:rPr lang="en-US" altLang="zh-CN" sz="2400" dirty="0"/>
              <a:t>100%</a:t>
            </a:r>
          </a:p>
          <a:p>
            <a:r>
              <a:rPr lang="zh-CN" altLang="en-US" sz="2400" dirty="0"/>
              <a:t>答疑：时间：</a:t>
            </a:r>
            <a:r>
              <a:rPr lang="en-US" altLang="zh-CN" sz="2400" dirty="0"/>
              <a:t>1</a:t>
            </a:r>
            <a:r>
              <a:rPr lang="zh-CN" altLang="en-US" sz="2400" dirty="0"/>
              <a:t>月</a:t>
            </a:r>
            <a:r>
              <a:rPr lang="en-US" altLang="zh-CN" sz="2400" dirty="0"/>
              <a:t>5</a:t>
            </a:r>
            <a:r>
              <a:rPr lang="zh-CN" altLang="en-US" sz="2400" dirty="0"/>
              <a:t>日</a:t>
            </a:r>
            <a:r>
              <a:rPr lang="en-US" altLang="zh-CN" sz="2400" dirty="0"/>
              <a:t>14</a:t>
            </a:r>
            <a:r>
              <a:rPr lang="zh-CN" altLang="en-US" sz="2400" dirty="0"/>
              <a:t>：</a:t>
            </a:r>
            <a:r>
              <a:rPr lang="en-US" altLang="zh-CN" sz="2400" dirty="0"/>
              <a:t>00~17</a:t>
            </a:r>
            <a:r>
              <a:rPr lang="zh-CN" altLang="en-US" sz="2400" dirty="0"/>
              <a:t>：</a:t>
            </a:r>
            <a:r>
              <a:rPr lang="en-US" altLang="zh-CN" sz="2400" dirty="0"/>
              <a:t>00</a:t>
            </a:r>
            <a:r>
              <a:rPr lang="zh-CN" altLang="en-US" sz="2400" dirty="0"/>
              <a:t> 地点：</a:t>
            </a:r>
            <a:r>
              <a:rPr lang="en-US" altLang="zh-CN" sz="2400" dirty="0"/>
              <a:t>FIT3-107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593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55F886C-0A22-6F4D-BC08-A1674DBCDE43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信息时代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信息技术(Information Technology)</a:t>
            </a:r>
          </a:p>
          <a:p>
            <a:r>
              <a:rPr lang="en-US" dirty="0"/>
              <a:t>* 计算技术(Computation) —计算机</a:t>
            </a:r>
          </a:p>
          <a:p>
            <a:r>
              <a:rPr lang="en-US" dirty="0"/>
              <a:t>* 通信技术(Communication) —通信机</a:t>
            </a:r>
          </a:p>
          <a:p>
            <a:r>
              <a:rPr lang="en-US" dirty="0"/>
              <a:t>* 网络技术——</a:t>
            </a:r>
          </a:p>
          <a:p>
            <a:r>
              <a:rPr lang="en-US" dirty="0"/>
              <a:t>计算机网络= 计算+ 通信</a:t>
            </a:r>
          </a:p>
          <a:p>
            <a:r>
              <a:rPr lang="en-US" dirty="0"/>
              <a:t>(Network= Computation + Communication)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470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图灵机（</a:t>
            </a:r>
            <a:r>
              <a:rPr lang="en-US" altLang="zh-CN" dirty="0"/>
              <a:t>Turing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3898776" cy="2209800"/>
          </a:xfrm>
        </p:spPr>
        <p:txBody>
          <a:bodyPr/>
          <a:lstStyle/>
          <a:p>
            <a:r>
              <a:rPr lang="zh-CN" altLang="en-US" dirty="0"/>
              <a:t>确定型图灵机</a:t>
            </a:r>
            <a:r>
              <a:rPr lang="en-US" altLang="zh-CN" dirty="0"/>
              <a:t>(1932)</a:t>
            </a:r>
          </a:p>
          <a:p>
            <a:r>
              <a:rPr lang="en-US" altLang="zh-CN" dirty="0"/>
              <a:t>* </a:t>
            </a:r>
            <a:r>
              <a:rPr lang="zh-CN" altLang="en-US" dirty="0"/>
              <a:t>有穷符号集</a:t>
            </a:r>
            <a:r>
              <a:rPr lang="en-US" altLang="zh-CN" dirty="0"/>
              <a:t>P</a:t>
            </a:r>
            <a:endParaRPr lang="zh-CN" altLang="en-US" dirty="0"/>
          </a:p>
          <a:p>
            <a:r>
              <a:rPr lang="zh-CN" altLang="en-US" dirty="0"/>
              <a:t>* 有穷状态集</a:t>
            </a:r>
            <a:r>
              <a:rPr lang="en-US" altLang="zh-CN" dirty="0"/>
              <a:t>Q</a:t>
            </a:r>
            <a:endParaRPr lang="zh-CN" altLang="en-US" dirty="0"/>
          </a:p>
          <a:p>
            <a:r>
              <a:rPr lang="zh-CN" altLang="en-US" dirty="0"/>
              <a:t>* 转移函数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6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39004" y="5805264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>
                <a:latin typeface="Helvetica" charset="0"/>
              </a:rPr>
              <a:t>通用机</a:t>
            </a:r>
            <a:r>
              <a:rPr lang="en-US" sz="2400" dirty="0">
                <a:latin typeface="Helvetica" charset="0"/>
              </a:rPr>
              <a:t>(</a:t>
            </a:r>
            <a:r>
              <a:rPr lang="en-US" sz="2400" dirty="0">
                <a:latin typeface="Arial" charset="0"/>
              </a:rPr>
              <a:t>Universal Machine</a:t>
            </a:r>
            <a:r>
              <a:rPr lang="en-US" sz="2400" dirty="0">
                <a:latin typeface="Helvetica" charset="0"/>
              </a:rPr>
              <a:t>)概念</a:t>
            </a:r>
            <a:endParaRPr lang="en-US" sz="2400" dirty="0">
              <a:effectLst/>
              <a:latin typeface="Arial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5046619" y="1988840"/>
            <a:ext cx="1800200" cy="1427584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400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有限状态</a:t>
            </a:r>
            <a:endParaRPr lang="en-US" altLang="zh-CN" sz="2400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控制器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3563888" y="4221088"/>
            <a:ext cx="5122912" cy="0"/>
          </a:xfrm>
          <a:prstGeom prst="lin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 bwMode="auto">
          <a:xfrm>
            <a:off x="3563888" y="4941168"/>
            <a:ext cx="5122912" cy="0"/>
          </a:xfrm>
          <a:prstGeom prst="lin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 bwMode="auto">
          <a:xfrm>
            <a:off x="3851920" y="4221088"/>
            <a:ext cx="0" cy="720080"/>
          </a:xfrm>
          <a:prstGeom prst="lin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auto">
          <a:xfrm>
            <a:off x="4499992" y="4221088"/>
            <a:ext cx="0" cy="720080"/>
          </a:xfrm>
          <a:prstGeom prst="lin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 bwMode="auto">
          <a:xfrm>
            <a:off x="5148064" y="4221088"/>
            <a:ext cx="0" cy="720080"/>
          </a:xfrm>
          <a:prstGeom prst="lin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 bwMode="auto">
          <a:xfrm>
            <a:off x="5796136" y="4221088"/>
            <a:ext cx="0" cy="720080"/>
          </a:xfrm>
          <a:prstGeom prst="lin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auto">
          <a:xfrm>
            <a:off x="6372200" y="4221088"/>
            <a:ext cx="0" cy="720080"/>
          </a:xfrm>
          <a:prstGeom prst="lin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auto">
          <a:xfrm>
            <a:off x="7020272" y="4221088"/>
            <a:ext cx="0" cy="720080"/>
          </a:xfrm>
          <a:prstGeom prst="lin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 bwMode="auto">
          <a:xfrm>
            <a:off x="7668344" y="4221088"/>
            <a:ext cx="0" cy="720080"/>
          </a:xfrm>
          <a:prstGeom prst="lin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 bwMode="auto">
          <a:xfrm>
            <a:off x="8316416" y="4221088"/>
            <a:ext cx="0" cy="720080"/>
          </a:xfrm>
          <a:prstGeom prst="lin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548936" y="4955975"/>
            <a:ext cx="5171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+1</a:t>
            </a:r>
            <a:endParaRPr lang="en-US" sz="2400" dirty="0"/>
          </a:p>
        </p:txBody>
      </p:sp>
      <p:sp>
        <p:nvSpPr>
          <p:cNvPr id="22" name="Rectangle 21"/>
          <p:cNvSpPr/>
          <p:nvPr/>
        </p:nvSpPr>
        <p:spPr>
          <a:xfrm>
            <a:off x="4097381" y="3630215"/>
            <a:ext cx="5171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P</a:t>
            </a:r>
            <a:endParaRPr lang="en-US" sz="2400" dirty="0"/>
          </a:p>
        </p:txBody>
      </p:sp>
      <p:sp>
        <p:nvSpPr>
          <p:cNvPr id="23" name="Rectangle 22"/>
          <p:cNvSpPr/>
          <p:nvPr/>
        </p:nvSpPr>
        <p:spPr>
          <a:xfrm>
            <a:off x="5946719" y="4941168"/>
            <a:ext cx="5171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0</a:t>
            </a:r>
            <a:endParaRPr lang="en-US" sz="2400" dirty="0"/>
          </a:p>
        </p:txBody>
      </p:sp>
      <p:sp>
        <p:nvSpPr>
          <p:cNvPr id="24" name="Rectangle 23"/>
          <p:cNvSpPr/>
          <p:nvPr/>
        </p:nvSpPr>
        <p:spPr>
          <a:xfrm>
            <a:off x="5177501" y="4941168"/>
            <a:ext cx="5171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-1</a:t>
            </a:r>
            <a:endParaRPr lang="en-US" sz="2400" dirty="0"/>
          </a:p>
        </p:txBody>
      </p:sp>
      <p:sp>
        <p:nvSpPr>
          <p:cNvPr id="25" name="Rectangle 24"/>
          <p:cNvSpPr/>
          <p:nvPr/>
        </p:nvSpPr>
        <p:spPr>
          <a:xfrm>
            <a:off x="4607426" y="4941167"/>
            <a:ext cx="5171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-2</a:t>
            </a:r>
            <a:endParaRPr lang="en-US" sz="2400" dirty="0"/>
          </a:p>
        </p:txBody>
      </p:sp>
      <p:sp>
        <p:nvSpPr>
          <p:cNvPr id="26" name="Rectangle 25"/>
          <p:cNvSpPr/>
          <p:nvPr/>
        </p:nvSpPr>
        <p:spPr>
          <a:xfrm>
            <a:off x="3964222" y="4955975"/>
            <a:ext cx="5171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/>
              <a:t>-3</a:t>
            </a:r>
            <a:endParaRPr lang="en-US" sz="2400"/>
          </a:p>
        </p:txBody>
      </p:sp>
      <p:cxnSp>
        <p:nvCxnSpPr>
          <p:cNvPr id="28" name="Straight Arrow Connector 27"/>
          <p:cNvCxnSpPr/>
          <p:nvPr/>
        </p:nvCxnSpPr>
        <p:spPr bwMode="auto">
          <a:xfrm>
            <a:off x="6125344" y="3416424"/>
            <a:ext cx="0" cy="8046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" name="TextBox 28"/>
          <p:cNvSpPr txBox="1"/>
          <p:nvPr/>
        </p:nvSpPr>
        <p:spPr>
          <a:xfrm>
            <a:off x="6463909" y="363021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读写头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7172672" y="2670366"/>
            <a:ext cx="5171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/>
              <a:t>Q</a:t>
            </a:r>
            <a:endParaRPr lang="en-US" sz="2400"/>
          </a:p>
        </p:txBody>
      </p:sp>
      <p:sp>
        <p:nvSpPr>
          <p:cNvPr id="31" name="TextBox 30"/>
          <p:cNvSpPr txBox="1"/>
          <p:nvPr/>
        </p:nvSpPr>
        <p:spPr>
          <a:xfrm>
            <a:off x="2915816" y="530120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带</a:t>
            </a:r>
            <a:endParaRPr lang="en-US" dirty="0"/>
          </a:p>
        </p:txBody>
      </p:sp>
      <p:cxnSp>
        <p:nvCxnSpPr>
          <p:cNvPr id="33" name="Straight Arrow Connector 32"/>
          <p:cNvCxnSpPr/>
          <p:nvPr/>
        </p:nvCxnSpPr>
        <p:spPr bwMode="auto">
          <a:xfrm flipV="1">
            <a:off x="3331314" y="4955975"/>
            <a:ext cx="520606" cy="34523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4" name="TextBox 33"/>
          <p:cNvSpPr txBox="1"/>
          <p:nvPr/>
        </p:nvSpPr>
        <p:spPr>
          <a:xfrm>
            <a:off x="323528" y="3814881"/>
            <a:ext cx="2987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</a:t>
            </a:r>
            <a:r>
              <a:rPr lang="zh-CN" altLang="en-US" dirty="0"/>
              <a:t>：</a:t>
            </a:r>
            <a:r>
              <a:rPr lang="en-US" altLang="zh-CN" dirty="0"/>
              <a:t>Q</a:t>
            </a:r>
            <a:r>
              <a:rPr lang="zh-CN" altLang="en-US" dirty="0"/>
              <a:t> ∘</a:t>
            </a:r>
            <a:r>
              <a:rPr lang="en-US" altLang="zh-CN" dirty="0"/>
              <a:t> P ---- Q ∘ P ∘ {-1, +1}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307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图灵可计算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•“computable numbers”</a:t>
            </a:r>
          </a:p>
          <a:p>
            <a:r>
              <a:rPr lang="en-US" dirty="0"/>
              <a:t>图灵可计算—</a:t>
            </a:r>
          </a:p>
          <a:p>
            <a:r>
              <a:rPr lang="en-US" dirty="0"/>
              <a:t>在有限机械步中可完成的计算</a:t>
            </a:r>
          </a:p>
          <a:p>
            <a:r>
              <a:rPr lang="en-US" dirty="0"/>
              <a:t>•“computational complexity”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计算复杂性：指数（与问题规模的关系）</a:t>
            </a:r>
          </a:p>
          <a:p>
            <a:r>
              <a:rPr lang="en-US" dirty="0"/>
              <a:t>多项式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493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5724128" y="1772816"/>
            <a:ext cx="2448272" cy="410445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计算机的诞生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4618856" cy="4910138"/>
          </a:xfrm>
        </p:spPr>
        <p:txBody>
          <a:bodyPr/>
          <a:lstStyle/>
          <a:p>
            <a:r>
              <a:rPr lang="en-US" altLang="zh-CN" dirty="0"/>
              <a:t>1943 </a:t>
            </a:r>
            <a:r>
              <a:rPr lang="zh-CN" altLang="en-US" dirty="0"/>
              <a:t>电子器件的应用（电子管）</a:t>
            </a:r>
          </a:p>
          <a:p>
            <a:r>
              <a:rPr lang="en-US" altLang="zh-CN" dirty="0"/>
              <a:t>1946 ENIAC </a:t>
            </a:r>
            <a:r>
              <a:rPr lang="zh-CN" altLang="en-US" dirty="0"/>
              <a:t>电子计算机</a:t>
            </a:r>
          </a:p>
          <a:p>
            <a:r>
              <a:rPr lang="en-US" altLang="zh-CN" dirty="0"/>
              <a:t>1949 EDSAC </a:t>
            </a:r>
            <a:r>
              <a:rPr lang="zh-CN" altLang="en-US" dirty="0"/>
              <a:t>存储程序计算机</a:t>
            </a:r>
          </a:p>
          <a:p>
            <a:r>
              <a:rPr lang="en-US" altLang="zh-CN" dirty="0"/>
              <a:t>1953 IBM 701</a:t>
            </a:r>
            <a:r>
              <a:rPr lang="zh-CN" altLang="en-US" dirty="0"/>
              <a:t>（电子管）</a:t>
            </a:r>
          </a:p>
          <a:p>
            <a:r>
              <a:rPr lang="en-US" altLang="zh-CN" dirty="0"/>
              <a:t>1960 </a:t>
            </a:r>
            <a:r>
              <a:rPr lang="zh-CN" altLang="en-US" dirty="0"/>
              <a:t>晶体管计算机</a:t>
            </a:r>
          </a:p>
          <a:p>
            <a:r>
              <a:rPr lang="en-US" altLang="zh-CN" dirty="0"/>
              <a:t>1965 IBM 360</a:t>
            </a:r>
            <a:r>
              <a:rPr lang="zh-CN" altLang="en-US" dirty="0"/>
              <a:t>（集成电路）</a:t>
            </a:r>
          </a:p>
          <a:p>
            <a:r>
              <a:rPr lang="zh-CN" altLang="en-US" dirty="0"/>
              <a:t>* 冯诺曼</a:t>
            </a:r>
            <a:r>
              <a:rPr lang="en-US" altLang="zh-CN" dirty="0"/>
              <a:t>(von Neumann)</a:t>
            </a:r>
            <a:r>
              <a:rPr lang="zh-CN" altLang="en-US" dirty="0"/>
              <a:t>结构</a:t>
            </a:r>
          </a:p>
          <a:p>
            <a:r>
              <a:rPr lang="zh-CN" altLang="en-US" dirty="0"/>
              <a:t>按地址存储数据和程序的串行计算结构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8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011343" y="2119068"/>
            <a:ext cx="1800200" cy="576064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处理器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011343" y="3651270"/>
            <a:ext cx="1800200" cy="193797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400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存储器</a:t>
            </a:r>
            <a:endParaRPr lang="en-US" altLang="zh-CN" sz="2400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程序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400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数据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8" name="Straight Arrow Connector 7"/>
          <p:cNvCxnSpPr>
            <a:stCxn id="5" idx="2"/>
            <a:endCxn id="6" idx="0"/>
          </p:cNvCxnSpPr>
          <p:nvPr/>
        </p:nvCxnSpPr>
        <p:spPr bwMode="auto">
          <a:xfrm>
            <a:off x="6911443" y="2695132"/>
            <a:ext cx="0" cy="956138"/>
          </a:xfrm>
          <a:prstGeom prst="straightConnector1">
            <a:avLst/>
          </a:prstGeom>
          <a:ln>
            <a:headEnd type="triangle"/>
            <a:tailEnd type="triangle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063657" y="3190247"/>
            <a:ext cx="661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{0,</a:t>
            </a:r>
            <a:r>
              <a:rPr lang="zh-CN" altLang="en-US" dirty="0"/>
              <a:t> </a:t>
            </a:r>
            <a:r>
              <a:rPr lang="en-US" altLang="zh-CN" dirty="0"/>
              <a:t>1}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654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计算机（理论上）能做什么？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mr-IN" dirty="0" err="1"/>
              <a:t>对</a:t>
            </a:r>
            <a:r>
              <a:rPr lang="mr-IN" dirty="0"/>
              <a:t>{0，1} </a:t>
            </a:r>
            <a:r>
              <a:rPr lang="mr-IN" dirty="0" err="1"/>
              <a:t>进行以下基本运算</a:t>
            </a:r>
            <a:r>
              <a:rPr lang="mr-IN" dirty="0"/>
              <a:t>：</a:t>
            </a:r>
          </a:p>
          <a:p>
            <a:r>
              <a:rPr lang="mr-IN" dirty="0"/>
              <a:t>+：1+1=0*，1+0=1（0+1=1），0+0=0</a:t>
            </a:r>
          </a:p>
          <a:p>
            <a:r>
              <a:rPr lang="mr-IN" dirty="0"/>
              <a:t>-：1-1=0，1-0=1，0-1=1*，0-0=0</a:t>
            </a:r>
          </a:p>
          <a:p>
            <a:r>
              <a:rPr lang="en-US" altLang="zh-CN" dirty="0"/>
              <a:t>&amp;</a:t>
            </a:r>
            <a:r>
              <a:rPr lang="mr-IN" dirty="0"/>
              <a:t>：1 </a:t>
            </a:r>
            <a:r>
              <a:rPr lang="en-US" altLang="zh-CN" dirty="0"/>
              <a:t>&amp;</a:t>
            </a:r>
            <a:r>
              <a:rPr lang="mr-IN" dirty="0"/>
              <a:t>1=1，1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mr-IN" dirty="0"/>
              <a:t>0=0（0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mr-IN" dirty="0"/>
              <a:t>1=0），0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mr-IN" dirty="0"/>
              <a:t>0=0</a:t>
            </a:r>
          </a:p>
          <a:p>
            <a:r>
              <a:rPr lang="en-US" altLang="zh-CN" dirty="0"/>
              <a:t>|</a:t>
            </a:r>
            <a:r>
              <a:rPr lang="mr-IN" dirty="0"/>
              <a:t>：1 </a:t>
            </a:r>
            <a:r>
              <a:rPr lang="en-US" altLang="zh-CN" dirty="0"/>
              <a:t>|</a:t>
            </a:r>
            <a:r>
              <a:rPr lang="mr-IN" dirty="0"/>
              <a:t>1=1，1 </a:t>
            </a:r>
            <a:r>
              <a:rPr lang="en-US" altLang="zh-CN" dirty="0"/>
              <a:t>|</a:t>
            </a:r>
            <a:r>
              <a:rPr lang="zh-CN" altLang="en-US" dirty="0"/>
              <a:t> </a:t>
            </a:r>
            <a:r>
              <a:rPr lang="mr-IN" dirty="0"/>
              <a:t>0=1（0 </a:t>
            </a:r>
            <a:r>
              <a:rPr lang="en-US" altLang="zh-CN" dirty="0"/>
              <a:t>|</a:t>
            </a:r>
            <a:r>
              <a:rPr lang="zh-CN" altLang="en-US" dirty="0"/>
              <a:t> </a:t>
            </a:r>
            <a:r>
              <a:rPr lang="mr-IN" dirty="0"/>
              <a:t>1=1），0 </a:t>
            </a:r>
            <a:r>
              <a:rPr lang="en-US" altLang="zh-CN" dirty="0"/>
              <a:t>|</a:t>
            </a:r>
            <a:r>
              <a:rPr lang="zh-CN" altLang="en-US" dirty="0"/>
              <a:t> </a:t>
            </a:r>
            <a:r>
              <a:rPr lang="mr-IN" dirty="0"/>
              <a:t>0=0</a:t>
            </a:r>
          </a:p>
          <a:p>
            <a:r>
              <a:rPr lang="mr-IN" dirty="0"/>
              <a:t>-：-1=0，-0=1</a:t>
            </a:r>
          </a:p>
          <a:p>
            <a:r>
              <a:rPr lang="mr-IN" dirty="0" err="1"/>
              <a:t>如此简单的运算能解决复杂的问题</a:t>
            </a:r>
            <a:r>
              <a:rPr lang="mr-IN" dirty="0"/>
              <a:t>？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537491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黑体"/>
        <a:cs typeface=""/>
      </a:majorFont>
      <a:minorFont>
        <a:latin typeface="Gill Sans M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主题1 1">
        <a:dk1>
          <a:srgbClr val="000000"/>
        </a:dk1>
        <a:lt1>
          <a:srgbClr val="FFFFFF"/>
        </a:lt1>
        <a:dk2>
          <a:srgbClr val="464653"/>
        </a:dk2>
        <a:lt2>
          <a:srgbClr val="DDE9EC"/>
        </a:lt2>
        <a:accent1>
          <a:srgbClr val="727CA3"/>
        </a:accent1>
        <a:accent2>
          <a:srgbClr val="9FB8CD"/>
        </a:accent2>
        <a:accent3>
          <a:srgbClr val="FFFFFF"/>
        </a:accent3>
        <a:accent4>
          <a:srgbClr val="000000"/>
        </a:accent4>
        <a:accent5>
          <a:srgbClr val="BCBFCE"/>
        </a:accent5>
        <a:accent6>
          <a:srgbClr val="90A6BA"/>
        </a:accent6>
        <a:hlink>
          <a:srgbClr val="B292CA"/>
        </a:hlink>
        <a:folHlink>
          <a:srgbClr val="6B56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4019</TotalTime>
  <Words>2501</Words>
  <Application>Microsoft Macintosh PowerPoint</Application>
  <PresentationFormat>全屏显示(4:3)</PresentationFormat>
  <Paragraphs>862</Paragraphs>
  <Slides>46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60" baseType="lpstr">
      <vt:lpstr>黑体</vt:lpstr>
      <vt:lpstr>宋体</vt:lpstr>
      <vt:lpstr>微软雅黑</vt:lpstr>
      <vt:lpstr>MS PMincho</vt:lpstr>
      <vt:lpstr>Arial</vt:lpstr>
      <vt:lpstr>Calibri</vt:lpstr>
      <vt:lpstr>Courier</vt:lpstr>
      <vt:lpstr>Courier New</vt:lpstr>
      <vt:lpstr>Gill Sans MT</vt:lpstr>
      <vt:lpstr>Helvetica</vt:lpstr>
      <vt:lpstr>Times New Roman</vt:lpstr>
      <vt:lpstr>Wingdings</vt:lpstr>
      <vt:lpstr>Wingdings 3</vt:lpstr>
      <vt:lpstr>主题1</vt:lpstr>
      <vt:lpstr>课程总结</vt:lpstr>
      <vt:lpstr>学习目的</vt:lpstr>
      <vt:lpstr>学习目标</vt:lpstr>
      <vt:lpstr>教学思路</vt:lpstr>
      <vt:lpstr>信息时代</vt:lpstr>
      <vt:lpstr>图灵机（Turing Machine）</vt:lpstr>
      <vt:lpstr>图灵可计算</vt:lpstr>
      <vt:lpstr>计算机的诞生</vt:lpstr>
      <vt:lpstr>  计算机（理论上）能做什么？</vt:lpstr>
      <vt:lpstr>计算机能做什么</vt:lpstr>
      <vt:lpstr>计算机为什么能完成这些工作</vt:lpstr>
      <vt:lpstr>怎么完成</vt:lpstr>
      <vt:lpstr>什么是计算机？</vt:lpstr>
      <vt:lpstr>运算器</vt:lpstr>
      <vt:lpstr>数据表示</vt:lpstr>
      <vt:lpstr>算数运算和逻辑运算</vt:lpstr>
      <vt:lpstr>电路实现</vt:lpstr>
      <vt:lpstr>Datapath</vt:lpstr>
      <vt:lpstr>运算器</vt:lpstr>
      <vt:lpstr>控制器</vt:lpstr>
      <vt:lpstr>不同层次的程序</vt:lpstr>
      <vt:lpstr>指令系统和指令格式</vt:lpstr>
      <vt:lpstr>寻址方式</vt:lpstr>
      <vt:lpstr>多周期控制器组成</vt:lpstr>
      <vt:lpstr>微程序控制器的组成</vt:lpstr>
      <vt:lpstr>硬连线控制器</vt:lpstr>
      <vt:lpstr>支持流水的CPU</vt:lpstr>
      <vt:lpstr>微程序控制器</vt:lpstr>
      <vt:lpstr>组合逻辑控制器</vt:lpstr>
      <vt:lpstr>指令流水的控制</vt:lpstr>
      <vt:lpstr>多周期CPU的控制器设计</vt:lpstr>
      <vt:lpstr>指令流水</vt:lpstr>
      <vt:lpstr>存储器</vt:lpstr>
      <vt:lpstr>层次存储器系统</vt:lpstr>
      <vt:lpstr>Cache</vt:lpstr>
      <vt:lpstr>虚拟存储器</vt:lpstr>
      <vt:lpstr>MIPS协处理器CP0</vt:lpstr>
      <vt:lpstr>输入输出系统和设备</vt:lpstr>
      <vt:lpstr>控制方式</vt:lpstr>
      <vt:lpstr>总线</vt:lpstr>
      <vt:lpstr>成组传输</vt:lpstr>
      <vt:lpstr>接口</vt:lpstr>
      <vt:lpstr>外部设备功能</vt:lpstr>
      <vt:lpstr>考试时间地点</vt:lpstr>
      <vt:lpstr>关于考试的说明</vt:lpstr>
      <vt:lpstr>谢谢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面向云计算的网络化操作系统 课题三 启动预备会</dc:title>
  <dc:creator>Hu Chunming</dc:creator>
  <cp:lastModifiedBy>Kang Chen</cp:lastModifiedBy>
  <cp:revision>551</cp:revision>
  <dcterms:created xsi:type="dcterms:W3CDTF">2016-09-06T00:35:26Z</dcterms:created>
  <dcterms:modified xsi:type="dcterms:W3CDTF">2019-09-02T01:51:39Z</dcterms:modified>
</cp:coreProperties>
</file>

<file path=docProps/thumbnail.jpeg>
</file>